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4"/>
  </p:sldMasterIdLst>
  <p:notesMasterIdLst>
    <p:notesMasterId r:id="rId26"/>
  </p:notesMasterIdLst>
  <p:sldIdLst>
    <p:sldId id="256" r:id="rId5"/>
    <p:sldId id="262" r:id="rId6"/>
    <p:sldId id="259" r:id="rId7"/>
    <p:sldId id="274" r:id="rId8"/>
    <p:sldId id="272" r:id="rId9"/>
    <p:sldId id="271" r:id="rId10"/>
    <p:sldId id="273" r:id="rId11"/>
    <p:sldId id="275" r:id="rId12"/>
    <p:sldId id="276" r:id="rId13"/>
    <p:sldId id="277" r:id="rId14"/>
    <p:sldId id="284" r:id="rId15"/>
    <p:sldId id="257" r:id="rId16"/>
    <p:sldId id="279" r:id="rId17"/>
    <p:sldId id="280" r:id="rId18"/>
    <p:sldId id="281" r:id="rId19"/>
    <p:sldId id="283" r:id="rId20"/>
    <p:sldId id="282" r:id="rId21"/>
    <p:sldId id="260" r:id="rId22"/>
    <p:sldId id="261" r:id="rId23"/>
    <p:sldId id="278" r:id="rId24"/>
    <p:sldId id="268" r:id="rId25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1C3"/>
    <a:srgbClr val="00896B"/>
    <a:srgbClr val="F9F3E5"/>
    <a:srgbClr val="F1D2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47C37E-AD18-40EF-A6A7-C7F9722244CB}">
  <a:tblStyle styleId="{FD47C37E-AD18-40EF-A6A7-C7F9722244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40" autoAdjust="0"/>
    <p:restoredTop sz="94653"/>
  </p:normalViewPr>
  <p:slideViewPr>
    <p:cSldViewPr snapToGrid="0">
      <p:cViewPr varScale="1">
        <p:scale>
          <a:sx n="59" d="100"/>
          <a:sy n="59" d="100"/>
        </p:scale>
        <p:origin x="236" y="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62577CE9-E88C-3288-E96E-0B2300E2F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>
            <a:extLst>
              <a:ext uri="{FF2B5EF4-FFF2-40B4-BE49-F238E27FC236}">
                <a16:creationId xmlns:a16="http://schemas.microsoft.com/office/drawing/2014/main" id="{6B03A273-9310-1E66-6565-A0DD950E74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:notes">
            <a:extLst>
              <a:ext uri="{FF2B5EF4-FFF2-40B4-BE49-F238E27FC236}">
                <a16:creationId xmlns:a16="http://schemas.microsoft.com/office/drawing/2014/main" id="{F1E48A59-AEC6-3EFF-5F64-C39E0B8A60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4218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7E19819B-0FF4-F0B9-A2A4-24569E933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>
            <a:extLst>
              <a:ext uri="{FF2B5EF4-FFF2-40B4-BE49-F238E27FC236}">
                <a16:creationId xmlns:a16="http://schemas.microsoft.com/office/drawing/2014/main" id="{AB511709-4088-ECCE-0293-58CB62B2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>
            <a:extLst>
              <a:ext uri="{FF2B5EF4-FFF2-40B4-BE49-F238E27FC236}">
                <a16:creationId xmlns:a16="http://schemas.microsoft.com/office/drawing/2014/main" id="{D3C9A28E-6F93-85D5-6C5A-CF2A9B174F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7209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E23B73BA-F2E4-3C10-1093-7375FD99F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7961D7FA-E8B7-7F2C-16BB-8596F468AD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>
            <a:extLst>
              <a:ext uri="{FF2B5EF4-FFF2-40B4-BE49-F238E27FC236}">
                <a16:creationId xmlns:a16="http://schemas.microsoft.com/office/drawing/2014/main" id="{3D7BEAAA-7336-6B79-83FE-E20E0650EB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6897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BAF76621-B7A8-C565-60E1-B28671D3D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54BF1D6F-C41D-9679-4B9B-79577DFAB3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>
            <a:extLst>
              <a:ext uri="{FF2B5EF4-FFF2-40B4-BE49-F238E27FC236}">
                <a16:creationId xmlns:a16="http://schemas.microsoft.com/office/drawing/2014/main" id="{B0E5B89A-3DAD-6581-EFC1-61FA09D85A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2320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C5FD04CB-38C3-E4C3-BFB2-5A4A77FED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9400F92E-C052-8A57-1F60-2C6247BA4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>
            <a:extLst>
              <a:ext uri="{FF2B5EF4-FFF2-40B4-BE49-F238E27FC236}">
                <a16:creationId xmlns:a16="http://schemas.microsoft.com/office/drawing/2014/main" id="{6F03D33B-DDB2-A453-FBE2-7C775FA8B4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544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0AA7C9A1-F2E0-8569-4CD7-97BC08170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A63E0EF5-38D0-BDE2-8760-4E37911154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>
            <a:extLst>
              <a:ext uri="{FF2B5EF4-FFF2-40B4-BE49-F238E27FC236}">
                <a16:creationId xmlns:a16="http://schemas.microsoft.com/office/drawing/2014/main" id="{67DBA4B9-2B72-F533-F13F-3A25D74EBB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093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A50C1DE5-DADB-5910-0502-D42132C7D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AD9C31D0-C0FD-62E1-F45E-E7A2148F52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>
            <a:extLst>
              <a:ext uri="{FF2B5EF4-FFF2-40B4-BE49-F238E27FC236}">
                <a16:creationId xmlns:a16="http://schemas.microsoft.com/office/drawing/2014/main" id="{D00B4410-FB39-B5C4-3B0B-20F8C0A488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7596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>
          <a:extLst>
            <a:ext uri="{FF2B5EF4-FFF2-40B4-BE49-F238E27FC236}">
              <a16:creationId xmlns:a16="http://schemas.microsoft.com/office/drawing/2014/main" id="{366F1189-986B-F8E0-EB75-5A512C3A6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>
            <a:extLst>
              <a:ext uri="{FF2B5EF4-FFF2-40B4-BE49-F238E27FC236}">
                <a16:creationId xmlns:a16="http://schemas.microsoft.com/office/drawing/2014/main" id="{804C7E3E-BBC7-7655-F8EA-987B283C38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:notes">
            <a:extLst>
              <a:ext uri="{FF2B5EF4-FFF2-40B4-BE49-F238E27FC236}">
                <a16:creationId xmlns:a16="http://schemas.microsoft.com/office/drawing/2014/main" id="{454FF9BE-7508-C31E-2173-812E229703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9479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58102EA-931F-F568-DCDE-A4BDBCD27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>
            <a:extLst>
              <a:ext uri="{FF2B5EF4-FFF2-40B4-BE49-F238E27FC236}">
                <a16:creationId xmlns:a16="http://schemas.microsoft.com/office/drawing/2014/main" id="{7DBB4117-CDE1-7B35-D082-0464F4D599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:notes">
            <a:extLst>
              <a:ext uri="{FF2B5EF4-FFF2-40B4-BE49-F238E27FC236}">
                <a16:creationId xmlns:a16="http://schemas.microsoft.com/office/drawing/2014/main" id="{67AF749E-D1EA-49A0-2C10-93CF4DD61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7231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B7FA62B3-86E2-F910-3361-D1B3FFD20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>
            <a:extLst>
              <a:ext uri="{FF2B5EF4-FFF2-40B4-BE49-F238E27FC236}">
                <a16:creationId xmlns:a16="http://schemas.microsoft.com/office/drawing/2014/main" id="{03C604D2-1CE1-45E1-8D55-A0A123E742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:notes">
            <a:extLst>
              <a:ext uri="{FF2B5EF4-FFF2-40B4-BE49-F238E27FC236}">
                <a16:creationId xmlns:a16="http://schemas.microsoft.com/office/drawing/2014/main" id="{CA6B90EC-97C4-56FB-0584-C791C84015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6300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084FF16-274C-2683-FEBF-88887663D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>
            <a:extLst>
              <a:ext uri="{FF2B5EF4-FFF2-40B4-BE49-F238E27FC236}">
                <a16:creationId xmlns:a16="http://schemas.microsoft.com/office/drawing/2014/main" id="{37685840-8E22-5203-39FE-083986304A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:notes">
            <a:extLst>
              <a:ext uri="{FF2B5EF4-FFF2-40B4-BE49-F238E27FC236}">
                <a16:creationId xmlns:a16="http://schemas.microsoft.com/office/drawing/2014/main" id="{DCB93C59-DC7F-5DB8-673E-B7ADAA7C66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82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FF9603F-3996-49B0-DF18-F866B0490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>
            <a:extLst>
              <a:ext uri="{FF2B5EF4-FFF2-40B4-BE49-F238E27FC236}">
                <a16:creationId xmlns:a16="http://schemas.microsoft.com/office/drawing/2014/main" id="{59355E24-07D6-E7AC-A297-E7E0A9FF01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:notes">
            <a:extLst>
              <a:ext uri="{FF2B5EF4-FFF2-40B4-BE49-F238E27FC236}">
                <a16:creationId xmlns:a16="http://schemas.microsoft.com/office/drawing/2014/main" id="{F71E21B6-6A25-62F0-8D5C-BE5870686B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043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E3A2412F-B7B4-E98A-4EE1-40BA8A802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>
            <a:extLst>
              <a:ext uri="{FF2B5EF4-FFF2-40B4-BE49-F238E27FC236}">
                <a16:creationId xmlns:a16="http://schemas.microsoft.com/office/drawing/2014/main" id="{4CBB321D-219D-6F5C-C557-5834D5722F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:notes">
            <a:extLst>
              <a:ext uri="{FF2B5EF4-FFF2-40B4-BE49-F238E27FC236}">
                <a16:creationId xmlns:a16="http://schemas.microsoft.com/office/drawing/2014/main" id="{BDF3B635-28DB-2F5E-F514-7F8B959A92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80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62E4AA93-AE91-6399-BD7E-1689144DB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>
            <a:extLst>
              <a:ext uri="{FF2B5EF4-FFF2-40B4-BE49-F238E27FC236}">
                <a16:creationId xmlns:a16="http://schemas.microsoft.com/office/drawing/2014/main" id="{DBD9F021-E240-BC48-FF13-3F79E7153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:notes">
            <a:extLst>
              <a:ext uri="{FF2B5EF4-FFF2-40B4-BE49-F238E27FC236}">
                <a16:creationId xmlns:a16="http://schemas.microsoft.com/office/drawing/2014/main" id="{173BE5F5-B401-40AC-7327-497403AB95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4248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62237" y="-52800"/>
            <a:ext cx="20765010" cy="1039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750" y="594049"/>
            <a:ext cx="9988500" cy="9098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5034824" y="3022193"/>
            <a:ext cx="8218500" cy="47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0" i="0" u="none" strike="noStrike" cap="none">
                <a:solidFill>
                  <a:srgbClr val="F9F3E5"/>
                </a:solidFill>
                <a:latin typeface="Calistoga"/>
                <a:ea typeface="Calistoga"/>
                <a:cs typeface="Calistoga"/>
                <a:sym typeface="Calistoga"/>
              </a:rPr>
              <a:t>Making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0" i="0" u="none" strike="noStrike" cap="none">
                <a:solidFill>
                  <a:srgbClr val="F9F3E5"/>
                </a:solidFill>
                <a:latin typeface="Calistoga"/>
                <a:ea typeface="Calistoga"/>
                <a:cs typeface="Calistoga"/>
                <a:sym typeface="Calistoga"/>
              </a:rPr>
              <a:t>Connections In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0" i="0" u="none" strike="noStrike" cap="none">
                <a:solidFill>
                  <a:srgbClr val="F9F3E5"/>
                </a:solidFill>
                <a:latin typeface="Calistoga"/>
                <a:ea typeface="Calistoga"/>
                <a:cs typeface="Calistoga"/>
                <a:sym typeface="Calistoga"/>
              </a:rPr>
              <a:t>Informational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0" i="0" u="none" strike="noStrike" cap="none">
                <a:solidFill>
                  <a:srgbClr val="F9F3E5"/>
                </a:solidFill>
                <a:latin typeface="Calistoga"/>
                <a:ea typeface="Calistoga"/>
                <a:cs typeface="Calistoga"/>
                <a:sym typeface="Calistoga"/>
              </a:rPr>
              <a:t>Texts</a:t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297783" y="292130"/>
            <a:ext cx="3709103" cy="3473069"/>
          </a:xfrm>
          <a:custGeom>
            <a:avLst/>
            <a:gdLst/>
            <a:ahLst/>
            <a:cxnLst/>
            <a:rect l="l" t="t" r="r" b="b"/>
            <a:pathLst>
              <a:path w="3709103" h="3473069" extrusionOk="0">
                <a:moveTo>
                  <a:pt x="0" y="0"/>
                </a:moveTo>
                <a:lnTo>
                  <a:pt x="3709102" y="0"/>
                </a:lnTo>
                <a:lnTo>
                  <a:pt x="3709102" y="3473069"/>
                </a:lnTo>
                <a:lnTo>
                  <a:pt x="0" y="3473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20" name="Google Shape;20;p3"/>
          <p:cNvSpPr/>
          <p:nvPr/>
        </p:nvSpPr>
        <p:spPr>
          <a:xfrm>
            <a:off x="14966915" y="2028664"/>
            <a:ext cx="2762663" cy="2767695"/>
          </a:xfrm>
          <a:custGeom>
            <a:avLst/>
            <a:gdLst/>
            <a:ahLst/>
            <a:cxnLst/>
            <a:rect l="l" t="t" r="r" b="b"/>
            <a:pathLst>
              <a:path w="2762663" h="2767695" extrusionOk="0">
                <a:moveTo>
                  <a:pt x="0" y="0"/>
                </a:moveTo>
                <a:lnTo>
                  <a:pt x="2762663" y="0"/>
                </a:lnTo>
                <a:lnTo>
                  <a:pt x="2762663" y="2767696"/>
                </a:lnTo>
                <a:lnTo>
                  <a:pt x="0" y="27676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21" name="Google Shape;21;p3"/>
          <p:cNvSpPr/>
          <p:nvPr/>
        </p:nvSpPr>
        <p:spPr>
          <a:xfrm rot="10800000">
            <a:off x="-920085" y="6092861"/>
            <a:ext cx="3897570" cy="3599937"/>
          </a:xfrm>
          <a:custGeom>
            <a:avLst/>
            <a:gdLst/>
            <a:ahLst/>
            <a:cxnLst/>
            <a:rect l="l" t="t" r="r" b="b"/>
            <a:pathLst>
              <a:path w="3897570" h="3599937" extrusionOk="0">
                <a:moveTo>
                  <a:pt x="3897570" y="3599937"/>
                </a:moveTo>
                <a:lnTo>
                  <a:pt x="0" y="3599937"/>
                </a:lnTo>
                <a:lnTo>
                  <a:pt x="0" y="0"/>
                </a:lnTo>
                <a:lnTo>
                  <a:pt x="3897570" y="0"/>
                </a:lnTo>
                <a:lnTo>
                  <a:pt x="3897570" y="3599937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22" name="Google Shape;22;p3"/>
          <p:cNvSpPr/>
          <p:nvPr/>
        </p:nvSpPr>
        <p:spPr>
          <a:xfrm>
            <a:off x="14660307" y="7205550"/>
            <a:ext cx="3627693" cy="2987900"/>
          </a:xfrm>
          <a:custGeom>
            <a:avLst/>
            <a:gdLst/>
            <a:ahLst/>
            <a:cxnLst/>
            <a:rect l="l" t="t" r="r" b="b"/>
            <a:pathLst>
              <a:path w="3627693" h="2987900" extrusionOk="0">
                <a:moveTo>
                  <a:pt x="0" y="0"/>
                </a:moveTo>
                <a:lnTo>
                  <a:pt x="3627693" y="0"/>
                </a:lnTo>
                <a:lnTo>
                  <a:pt x="3627693" y="2987900"/>
                </a:lnTo>
                <a:lnTo>
                  <a:pt x="0" y="2987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23" name="Google Shape;23;p3"/>
          <p:cNvSpPr txBox="1"/>
          <p:nvPr/>
        </p:nvSpPr>
        <p:spPr>
          <a:xfrm>
            <a:off x="9742300" y="8718550"/>
            <a:ext cx="3817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through language organization</a:t>
            </a:r>
            <a:endParaRPr/>
          </a:p>
          <a:p>
            <a:pPr marL="0" marR="0" lvl="0" indent="0" algn="ctr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and information links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rgbClr val="F9F3E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b="21259"/>
          <a:stretch/>
        </p:blipFill>
        <p:spPr>
          <a:xfrm>
            <a:off x="-106125" y="890750"/>
            <a:ext cx="18500250" cy="93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/>
        </p:nvSpPr>
        <p:spPr>
          <a:xfrm>
            <a:off x="9144000" y="881555"/>
            <a:ext cx="81588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0" i="0" u="none" strike="noStrike" cap="none">
                <a:solidFill>
                  <a:srgbClr val="00896B"/>
                </a:solidFill>
                <a:latin typeface="Calistoga"/>
                <a:ea typeface="Calistoga"/>
                <a:cs typeface="Calistoga"/>
                <a:sym typeface="Calistoga"/>
              </a:rPr>
              <a:t>Making sense of sentences</a:t>
            </a: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10082096" y="5409225"/>
            <a:ext cx="7220700" cy="3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Understanding how a writer organizes language and links information in a paragraph or essay, helps us determine the purpose and key ideas of what we are reading.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1">
    <p:bg>
      <p:bgPr>
        <a:solidFill>
          <a:srgbClr val="F9F3E5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-1528057" y="514350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 extrusionOk="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30" name="Google Shape;30;p5"/>
          <p:cNvSpPr/>
          <p:nvPr/>
        </p:nvSpPr>
        <p:spPr>
          <a:xfrm>
            <a:off x="-1484357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 extrusionOk="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31" name="Google Shape;31;p5"/>
          <p:cNvSpPr/>
          <p:nvPr/>
        </p:nvSpPr>
        <p:spPr>
          <a:xfrm>
            <a:off x="14628857" y="514350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 extrusionOk="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32" name="Google Shape;32;p5"/>
          <p:cNvSpPr/>
          <p:nvPr/>
        </p:nvSpPr>
        <p:spPr>
          <a:xfrm>
            <a:off x="14672557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 extrusionOk="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OBJECT_2">
    <p:bg>
      <p:bgPr>
        <a:solidFill>
          <a:srgbClr val="FFB1C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4;p6"/>
          <p:cNvGraphicFramePr/>
          <p:nvPr/>
        </p:nvGraphicFramePr>
        <p:xfrm>
          <a:off x="1028700" y="4750622"/>
          <a:ext cx="16230600" cy="4114800"/>
        </p:xfrm>
        <a:graphic>
          <a:graphicData uri="http://schemas.openxmlformats.org/drawingml/2006/table">
            <a:tbl>
              <a:tblPr>
                <a:noFill/>
                <a:tableStyleId>{FD47C37E-AD18-40EF-A6A7-C7F9722244CB}</a:tableStyleId>
              </a:tblPr>
              <a:tblGrid>
                <a:gridCol w="405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40400" marR="240400" marT="240400" marB="240400" anchor="ctr">
                    <a:lnL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40400" marR="240400" marT="240400" marB="240400" anchor="ctr">
                    <a:lnL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40400" marR="240400" marT="240400" marB="240400" anchor="ctr">
                    <a:lnL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40400" marR="240400" marT="240400" marB="240400" anchor="ctr">
                    <a:lnL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40400" marR="240400" marT="240400" marB="240400" anchor="ctr">
                    <a:lnL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40400" marR="240400" marT="240400" marB="240400" anchor="ctr">
                    <a:lnL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40400" marR="240400" marT="240400" marB="240400" anchor="ctr">
                    <a:lnL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40400" marR="240400" marT="240400" marB="240400" anchor="ctr">
                    <a:lnL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40400" marR="240400" marT="240400" marB="240400" anchor="ctr">
                    <a:lnL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40400" marR="240400" marT="240400" marB="240400" anchor="ctr">
                    <a:lnL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40400" marR="240400" marT="240400" marB="240400" anchor="ctr">
                    <a:lnL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40400" marR="240400" marT="240400" marB="240400" anchor="ctr">
                    <a:lnL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8075" cap="flat" cmpd="sng">
                      <a:solidFill>
                        <a:srgbClr val="00896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Google Shape;35;p6"/>
          <p:cNvSpPr/>
          <p:nvPr/>
        </p:nvSpPr>
        <p:spPr>
          <a:xfrm>
            <a:off x="-227983" y="-241106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 extrusionOk="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36" name="Google Shape;36;p6"/>
          <p:cNvSpPr/>
          <p:nvPr/>
        </p:nvSpPr>
        <p:spPr>
          <a:xfrm flipH="1">
            <a:off x="14222743" y="-241106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 extrusionOk="0">
                <a:moveTo>
                  <a:pt x="4294383" y="0"/>
                </a:moveTo>
                <a:lnTo>
                  <a:pt x="0" y="0"/>
                </a:lnTo>
                <a:lnTo>
                  <a:pt x="0" y="4114800"/>
                </a:lnTo>
                <a:lnTo>
                  <a:pt x="4294383" y="4114800"/>
                </a:lnTo>
                <a:lnTo>
                  <a:pt x="42943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">
  <p:cSld name="OBJECT_3">
    <p:bg>
      <p:bgPr>
        <a:solidFill>
          <a:srgbClr val="F9F3E5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7"/>
          <p:cNvGrpSpPr/>
          <p:nvPr/>
        </p:nvGrpSpPr>
        <p:grpSpPr>
          <a:xfrm>
            <a:off x="1028700" y="3239252"/>
            <a:ext cx="10184608" cy="5169430"/>
            <a:chOff x="0" y="0"/>
            <a:chExt cx="1202135" cy="610171"/>
          </a:xfrm>
        </p:grpSpPr>
        <p:sp>
          <p:nvSpPr>
            <p:cNvPr id="39" name="Google Shape;39;p7"/>
            <p:cNvSpPr/>
            <p:nvPr/>
          </p:nvSpPr>
          <p:spPr>
            <a:xfrm>
              <a:off x="0" y="0"/>
              <a:ext cx="1202135" cy="610171"/>
            </a:xfrm>
            <a:custGeom>
              <a:avLst/>
              <a:gdLst/>
              <a:ahLst/>
              <a:cxnLst/>
              <a:rect l="l" t="t" r="r" b="b"/>
              <a:pathLst>
                <a:path w="1202135" h="610171" extrusionOk="0">
                  <a:moveTo>
                    <a:pt x="601068" y="0"/>
                  </a:moveTo>
                  <a:cubicBezTo>
                    <a:pt x="269107" y="0"/>
                    <a:pt x="0" y="136591"/>
                    <a:pt x="0" y="305085"/>
                  </a:cubicBezTo>
                  <a:cubicBezTo>
                    <a:pt x="0" y="473579"/>
                    <a:pt x="269107" y="610171"/>
                    <a:pt x="601068" y="610171"/>
                  </a:cubicBezTo>
                  <a:cubicBezTo>
                    <a:pt x="933028" y="610171"/>
                    <a:pt x="1202135" y="473579"/>
                    <a:pt x="1202135" y="305085"/>
                  </a:cubicBezTo>
                  <a:cubicBezTo>
                    <a:pt x="1202135" y="136591"/>
                    <a:pt x="933028" y="0"/>
                    <a:pt x="6010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 cmpd="sng">
              <a:solidFill>
                <a:srgbClr val="00896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7"/>
            <p:cNvSpPr txBox="1"/>
            <p:nvPr/>
          </p:nvSpPr>
          <p:spPr>
            <a:xfrm>
              <a:off x="112700" y="95304"/>
              <a:ext cx="9768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" name="Google Shape;41;p7"/>
          <p:cNvGrpSpPr/>
          <p:nvPr/>
        </p:nvGrpSpPr>
        <p:grpSpPr>
          <a:xfrm>
            <a:off x="7074652" y="3239252"/>
            <a:ext cx="10184608" cy="5169430"/>
            <a:chOff x="0" y="0"/>
            <a:chExt cx="1202135" cy="610171"/>
          </a:xfrm>
        </p:grpSpPr>
        <p:sp>
          <p:nvSpPr>
            <p:cNvPr id="42" name="Google Shape;42;p7"/>
            <p:cNvSpPr/>
            <p:nvPr/>
          </p:nvSpPr>
          <p:spPr>
            <a:xfrm>
              <a:off x="0" y="0"/>
              <a:ext cx="1202135" cy="610171"/>
            </a:xfrm>
            <a:custGeom>
              <a:avLst/>
              <a:gdLst/>
              <a:ahLst/>
              <a:cxnLst/>
              <a:rect l="l" t="t" r="r" b="b"/>
              <a:pathLst>
                <a:path w="1202135" h="610171" extrusionOk="0">
                  <a:moveTo>
                    <a:pt x="601068" y="0"/>
                  </a:moveTo>
                  <a:cubicBezTo>
                    <a:pt x="269107" y="0"/>
                    <a:pt x="0" y="136591"/>
                    <a:pt x="0" y="305085"/>
                  </a:cubicBezTo>
                  <a:cubicBezTo>
                    <a:pt x="0" y="473579"/>
                    <a:pt x="269107" y="610171"/>
                    <a:pt x="601068" y="610171"/>
                  </a:cubicBezTo>
                  <a:cubicBezTo>
                    <a:pt x="933028" y="610171"/>
                    <a:pt x="1202135" y="473579"/>
                    <a:pt x="1202135" y="305085"/>
                  </a:cubicBezTo>
                  <a:cubicBezTo>
                    <a:pt x="1202135" y="136591"/>
                    <a:pt x="933028" y="0"/>
                    <a:pt x="6010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 cmpd="sng">
              <a:solidFill>
                <a:srgbClr val="00896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 txBox="1"/>
            <p:nvPr/>
          </p:nvSpPr>
          <p:spPr>
            <a:xfrm>
              <a:off x="112700" y="95304"/>
              <a:ext cx="9768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7"/>
          <p:cNvGrpSpPr/>
          <p:nvPr/>
        </p:nvGrpSpPr>
        <p:grpSpPr>
          <a:xfrm>
            <a:off x="4355820" y="2858691"/>
            <a:ext cx="3086120" cy="989852"/>
            <a:chOff x="0" y="0"/>
            <a:chExt cx="812800" cy="260700"/>
          </a:xfrm>
        </p:grpSpPr>
        <p:sp>
          <p:nvSpPr>
            <p:cNvPr id="45" name="Google Shape;45;p7"/>
            <p:cNvSpPr/>
            <p:nvPr/>
          </p:nvSpPr>
          <p:spPr>
            <a:xfrm>
              <a:off x="0" y="0"/>
              <a:ext cx="812800" cy="260570"/>
            </a:xfrm>
            <a:custGeom>
              <a:avLst/>
              <a:gdLst/>
              <a:ahLst/>
              <a:cxnLst/>
              <a:rect l="l" t="t" r="r" b="b"/>
              <a:pathLst>
                <a:path w="812800" h="260570" extrusionOk="0">
                  <a:moveTo>
                    <a:pt x="130285" y="0"/>
                  </a:moveTo>
                  <a:lnTo>
                    <a:pt x="682515" y="0"/>
                  </a:lnTo>
                  <a:cubicBezTo>
                    <a:pt x="754470" y="0"/>
                    <a:pt x="812800" y="58330"/>
                    <a:pt x="812800" y="130285"/>
                  </a:cubicBezTo>
                  <a:lnTo>
                    <a:pt x="812800" y="130285"/>
                  </a:lnTo>
                  <a:cubicBezTo>
                    <a:pt x="812800" y="202239"/>
                    <a:pt x="754470" y="260570"/>
                    <a:pt x="682515" y="260570"/>
                  </a:cubicBezTo>
                  <a:lnTo>
                    <a:pt x="130285" y="260570"/>
                  </a:lnTo>
                  <a:cubicBezTo>
                    <a:pt x="58330" y="260570"/>
                    <a:pt x="0" y="202239"/>
                    <a:pt x="0" y="130285"/>
                  </a:cubicBezTo>
                  <a:lnTo>
                    <a:pt x="0" y="130285"/>
                  </a:lnTo>
                  <a:cubicBezTo>
                    <a:pt x="0" y="58330"/>
                    <a:pt x="58330" y="0"/>
                    <a:pt x="130285" y="0"/>
                  </a:cubicBezTo>
                  <a:close/>
                </a:path>
              </a:pathLst>
            </a:custGeom>
            <a:solidFill>
              <a:srgbClr val="FFB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 txBox="1"/>
            <p:nvPr/>
          </p:nvSpPr>
          <p:spPr>
            <a:xfrm>
              <a:off x="0" y="38100"/>
              <a:ext cx="812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7"/>
          <p:cNvGrpSpPr/>
          <p:nvPr/>
        </p:nvGrpSpPr>
        <p:grpSpPr>
          <a:xfrm>
            <a:off x="10841705" y="2858691"/>
            <a:ext cx="3086120" cy="989852"/>
            <a:chOff x="0" y="0"/>
            <a:chExt cx="812800" cy="260700"/>
          </a:xfrm>
        </p:grpSpPr>
        <p:sp>
          <p:nvSpPr>
            <p:cNvPr id="48" name="Google Shape;48;p7"/>
            <p:cNvSpPr/>
            <p:nvPr/>
          </p:nvSpPr>
          <p:spPr>
            <a:xfrm>
              <a:off x="0" y="0"/>
              <a:ext cx="812800" cy="260570"/>
            </a:xfrm>
            <a:custGeom>
              <a:avLst/>
              <a:gdLst/>
              <a:ahLst/>
              <a:cxnLst/>
              <a:rect l="l" t="t" r="r" b="b"/>
              <a:pathLst>
                <a:path w="812800" h="260570" extrusionOk="0">
                  <a:moveTo>
                    <a:pt x="130285" y="0"/>
                  </a:moveTo>
                  <a:lnTo>
                    <a:pt x="682515" y="0"/>
                  </a:lnTo>
                  <a:cubicBezTo>
                    <a:pt x="754470" y="0"/>
                    <a:pt x="812800" y="58330"/>
                    <a:pt x="812800" y="130285"/>
                  </a:cubicBezTo>
                  <a:lnTo>
                    <a:pt x="812800" y="130285"/>
                  </a:lnTo>
                  <a:cubicBezTo>
                    <a:pt x="812800" y="202239"/>
                    <a:pt x="754470" y="260570"/>
                    <a:pt x="682515" y="260570"/>
                  </a:cubicBezTo>
                  <a:lnTo>
                    <a:pt x="130285" y="260570"/>
                  </a:lnTo>
                  <a:cubicBezTo>
                    <a:pt x="58330" y="260570"/>
                    <a:pt x="0" y="202239"/>
                    <a:pt x="0" y="130285"/>
                  </a:cubicBezTo>
                  <a:lnTo>
                    <a:pt x="0" y="130285"/>
                  </a:lnTo>
                  <a:cubicBezTo>
                    <a:pt x="0" y="58330"/>
                    <a:pt x="58330" y="0"/>
                    <a:pt x="130285" y="0"/>
                  </a:cubicBezTo>
                  <a:close/>
                </a:path>
              </a:pathLst>
            </a:custGeom>
            <a:solidFill>
              <a:srgbClr val="FFB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7"/>
            <p:cNvSpPr txBox="1"/>
            <p:nvPr/>
          </p:nvSpPr>
          <p:spPr>
            <a:xfrm>
              <a:off x="0" y="38100"/>
              <a:ext cx="812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4">
  <p:cSld name="OBJECT_4">
    <p:bg>
      <p:bgPr>
        <a:solidFill>
          <a:srgbClr val="FFB1C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1028700" y="3239252"/>
            <a:ext cx="10184608" cy="5169430"/>
            <a:chOff x="0" y="0"/>
            <a:chExt cx="1202135" cy="610171"/>
          </a:xfrm>
        </p:grpSpPr>
        <p:sp>
          <p:nvSpPr>
            <p:cNvPr id="52" name="Google Shape;52;p8"/>
            <p:cNvSpPr/>
            <p:nvPr/>
          </p:nvSpPr>
          <p:spPr>
            <a:xfrm>
              <a:off x="0" y="0"/>
              <a:ext cx="1202135" cy="610171"/>
            </a:xfrm>
            <a:custGeom>
              <a:avLst/>
              <a:gdLst/>
              <a:ahLst/>
              <a:cxnLst/>
              <a:rect l="l" t="t" r="r" b="b"/>
              <a:pathLst>
                <a:path w="1202135" h="610171" extrusionOk="0">
                  <a:moveTo>
                    <a:pt x="601068" y="0"/>
                  </a:moveTo>
                  <a:cubicBezTo>
                    <a:pt x="269107" y="0"/>
                    <a:pt x="0" y="136591"/>
                    <a:pt x="0" y="305085"/>
                  </a:cubicBezTo>
                  <a:cubicBezTo>
                    <a:pt x="0" y="473579"/>
                    <a:pt x="269107" y="610171"/>
                    <a:pt x="601068" y="610171"/>
                  </a:cubicBezTo>
                  <a:cubicBezTo>
                    <a:pt x="933028" y="610171"/>
                    <a:pt x="1202135" y="473579"/>
                    <a:pt x="1202135" y="305085"/>
                  </a:cubicBezTo>
                  <a:cubicBezTo>
                    <a:pt x="1202135" y="136591"/>
                    <a:pt x="933028" y="0"/>
                    <a:pt x="601068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 cmpd="sng">
              <a:solidFill>
                <a:srgbClr val="00896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 txBox="1"/>
            <p:nvPr/>
          </p:nvSpPr>
          <p:spPr>
            <a:xfrm>
              <a:off x="112700" y="95304"/>
              <a:ext cx="9768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7074652" y="3239252"/>
            <a:ext cx="10184608" cy="5169430"/>
            <a:chOff x="0" y="0"/>
            <a:chExt cx="1202135" cy="610171"/>
          </a:xfrm>
        </p:grpSpPr>
        <p:sp>
          <p:nvSpPr>
            <p:cNvPr id="55" name="Google Shape;55;p8"/>
            <p:cNvSpPr/>
            <p:nvPr/>
          </p:nvSpPr>
          <p:spPr>
            <a:xfrm>
              <a:off x="0" y="0"/>
              <a:ext cx="1202135" cy="610171"/>
            </a:xfrm>
            <a:custGeom>
              <a:avLst/>
              <a:gdLst/>
              <a:ahLst/>
              <a:cxnLst/>
              <a:rect l="l" t="t" r="r" b="b"/>
              <a:pathLst>
                <a:path w="1202135" h="610171" extrusionOk="0">
                  <a:moveTo>
                    <a:pt x="601068" y="0"/>
                  </a:moveTo>
                  <a:cubicBezTo>
                    <a:pt x="269107" y="0"/>
                    <a:pt x="0" y="136591"/>
                    <a:pt x="0" y="305085"/>
                  </a:cubicBezTo>
                  <a:cubicBezTo>
                    <a:pt x="0" y="473579"/>
                    <a:pt x="269107" y="610171"/>
                    <a:pt x="601068" y="610171"/>
                  </a:cubicBezTo>
                  <a:cubicBezTo>
                    <a:pt x="933028" y="610171"/>
                    <a:pt x="1202135" y="473579"/>
                    <a:pt x="1202135" y="305085"/>
                  </a:cubicBezTo>
                  <a:cubicBezTo>
                    <a:pt x="1202135" y="136591"/>
                    <a:pt x="933028" y="0"/>
                    <a:pt x="601068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 cmpd="sng">
              <a:solidFill>
                <a:srgbClr val="00896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 txBox="1"/>
            <p:nvPr/>
          </p:nvSpPr>
          <p:spPr>
            <a:xfrm>
              <a:off x="112700" y="95304"/>
              <a:ext cx="9768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8"/>
          <p:cNvGrpSpPr/>
          <p:nvPr/>
        </p:nvGrpSpPr>
        <p:grpSpPr>
          <a:xfrm>
            <a:off x="4355820" y="2858691"/>
            <a:ext cx="3086120" cy="989852"/>
            <a:chOff x="0" y="0"/>
            <a:chExt cx="812800" cy="260700"/>
          </a:xfrm>
        </p:grpSpPr>
        <p:sp>
          <p:nvSpPr>
            <p:cNvPr id="58" name="Google Shape;58;p8"/>
            <p:cNvSpPr/>
            <p:nvPr/>
          </p:nvSpPr>
          <p:spPr>
            <a:xfrm>
              <a:off x="0" y="0"/>
              <a:ext cx="812800" cy="260570"/>
            </a:xfrm>
            <a:custGeom>
              <a:avLst/>
              <a:gdLst/>
              <a:ahLst/>
              <a:cxnLst/>
              <a:rect l="l" t="t" r="r" b="b"/>
              <a:pathLst>
                <a:path w="812800" h="260570" extrusionOk="0">
                  <a:moveTo>
                    <a:pt x="130285" y="0"/>
                  </a:moveTo>
                  <a:lnTo>
                    <a:pt x="682515" y="0"/>
                  </a:lnTo>
                  <a:cubicBezTo>
                    <a:pt x="754470" y="0"/>
                    <a:pt x="812800" y="58330"/>
                    <a:pt x="812800" y="130285"/>
                  </a:cubicBezTo>
                  <a:lnTo>
                    <a:pt x="812800" y="130285"/>
                  </a:lnTo>
                  <a:cubicBezTo>
                    <a:pt x="812800" y="202239"/>
                    <a:pt x="754470" y="260570"/>
                    <a:pt x="682515" y="260570"/>
                  </a:cubicBezTo>
                  <a:lnTo>
                    <a:pt x="130285" y="260570"/>
                  </a:lnTo>
                  <a:cubicBezTo>
                    <a:pt x="58330" y="260570"/>
                    <a:pt x="0" y="202239"/>
                    <a:pt x="0" y="130285"/>
                  </a:cubicBezTo>
                  <a:lnTo>
                    <a:pt x="0" y="130285"/>
                  </a:lnTo>
                  <a:cubicBezTo>
                    <a:pt x="0" y="58330"/>
                    <a:pt x="58330" y="0"/>
                    <a:pt x="130285" y="0"/>
                  </a:cubicBezTo>
                  <a:close/>
                </a:path>
              </a:pathLst>
            </a:custGeom>
            <a:solidFill>
              <a:srgbClr val="008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 txBox="1"/>
            <p:nvPr/>
          </p:nvSpPr>
          <p:spPr>
            <a:xfrm>
              <a:off x="0" y="38100"/>
              <a:ext cx="812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10841705" y="2858691"/>
            <a:ext cx="3086120" cy="989852"/>
            <a:chOff x="0" y="0"/>
            <a:chExt cx="812800" cy="260700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812800" cy="260570"/>
            </a:xfrm>
            <a:custGeom>
              <a:avLst/>
              <a:gdLst/>
              <a:ahLst/>
              <a:cxnLst/>
              <a:rect l="l" t="t" r="r" b="b"/>
              <a:pathLst>
                <a:path w="812800" h="260570" extrusionOk="0">
                  <a:moveTo>
                    <a:pt x="130285" y="0"/>
                  </a:moveTo>
                  <a:lnTo>
                    <a:pt x="682515" y="0"/>
                  </a:lnTo>
                  <a:cubicBezTo>
                    <a:pt x="754470" y="0"/>
                    <a:pt x="812800" y="58330"/>
                    <a:pt x="812800" y="130285"/>
                  </a:cubicBezTo>
                  <a:lnTo>
                    <a:pt x="812800" y="130285"/>
                  </a:lnTo>
                  <a:cubicBezTo>
                    <a:pt x="812800" y="202239"/>
                    <a:pt x="754470" y="260570"/>
                    <a:pt x="682515" y="260570"/>
                  </a:cubicBezTo>
                  <a:lnTo>
                    <a:pt x="130285" y="260570"/>
                  </a:lnTo>
                  <a:cubicBezTo>
                    <a:pt x="58330" y="260570"/>
                    <a:pt x="0" y="202239"/>
                    <a:pt x="0" y="130285"/>
                  </a:cubicBezTo>
                  <a:lnTo>
                    <a:pt x="0" y="130285"/>
                  </a:lnTo>
                  <a:cubicBezTo>
                    <a:pt x="0" y="58330"/>
                    <a:pt x="58330" y="0"/>
                    <a:pt x="130285" y="0"/>
                  </a:cubicBezTo>
                  <a:close/>
                </a:path>
              </a:pathLst>
            </a:custGeom>
            <a:solidFill>
              <a:srgbClr val="008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 txBox="1"/>
            <p:nvPr/>
          </p:nvSpPr>
          <p:spPr>
            <a:xfrm>
              <a:off x="0" y="38100"/>
              <a:ext cx="812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 1">
  <p:cSld name="OBJECT_3_1">
    <p:bg>
      <p:bgPr>
        <a:solidFill>
          <a:srgbClr val="F9F3E5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9"/>
          <p:cNvGrpSpPr/>
          <p:nvPr/>
        </p:nvGrpSpPr>
        <p:grpSpPr>
          <a:xfrm>
            <a:off x="1028700" y="4515185"/>
            <a:ext cx="16230707" cy="6241185"/>
            <a:chOff x="0" y="0"/>
            <a:chExt cx="4274726" cy="1643758"/>
          </a:xfrm>
        </p:grpSpPr>
        <p:sp>
          <p:nvSpPr>
            <p:cNvPr id="65" name="Google Shape;65;p9"/>
            <p:cNvSpPr/>
            <p:nvPr/>
          </p:nvSpPr>
          <p:spPr>
            <a:xfrm>
              <a:off x="0" y="0"/>
              <a:ext cx="4274726" cy="1643758"/>
            </a:xfrm>
            <a:custGeom>
              <a:avLst/>
              <a:gdLst/>
              <a:ahLst/>
              <a:cxnLst/>
              <a:rect l="l" t="t" r="r" b="b"/>
              <a:pathLst>
                <a:path w="4274726" h="1643758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1643758"/>
                  </a:lnTo>
                  <a:lnTo>
                    <a:pt x="0" y="1643758"/>
                  </a:lnTo>
                  <a:close/>
                </a:path>
              </a:pathLst>
            </a:custGeom>
            <a:solidFill>
              <a:srgbClr val="FFB1C3"/>
            </a:solidFill>
            <a:ln w="38100" cap="sq" cmpd="sng">
              <a:solidFill>
                <a:srgbClr val="00896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6" name="Google Shape;66;p9"/>
            <p:cNvSpPr txBox="1"/>
            <p:nvPr/>
          </p:nvSpPr>
          <p:spPr>
            <a:xfrm>
              <a:off x="0" y="38100"/>
              <a:ext cx="4274700" cy="16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" name="Google Shape;67;p9"/>
          <p:cNvSpPr/>
          <p:nvPr/>
        </p:nvSpPr>
        <p:spPr>
          <a:xfrm>
            <a:off x="14809461" y="-490403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 extrusionOk="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68" name="Google Shape;68;p9"/>
          <p:cNvSpPr/>
          <p:nvPr/>
        </p:nvSpPr>
        <p:spPr>
          <a:xfrm>
            <a:off x="-606335" y="-490403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 extrusionOk="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 1 1">
  <p:cSld name="OBJECT_3_1_1">
    <p:bg>
      <p:bgPr>
        <a:solidFill>
          <a:srgbClr val="FFB1C3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0"/>
          <p:cNvGrpSpPr/>
          <p:nvPr/>
        </p:nvGrpSpPr>
        <p:grpSpPr>
          <a:xfrm>
            <a:off x="416892" y="552542"/>
            <a:ext cx="10602464" cy="3241159"/>
            <a:chOff x="0" y="0"/>
            <a:chExt cx="2792400" cy="853633"/>
          </a:xfrm>
        </p:grpSpPr>
        <p:sp>
          <p:nvSpPr>
            <p:cNvPr id="71" name="Google Shape;71;p10"/>
            <p:cNvSpPr/>
            <p:nvPr/>
          </p:nvSpPr>
          <p:spPr>
            <a:xfrm>
              <a:off x="0" y="0"/>
              <a:ext cx="2792293" cy="853633"/>
            </a:xfrm>
            <a:custGeom>
              <a:avLst/>
              <a:gdLst/>
              <a:ahLst/>
              <a:cxnLst/>
              <a:rect l="l" t="t" r="r" b="b"/>
              <a:pathLst>
                <a:path w="2792293" h="853633" extrusionOk="0">
                  <a:moveTo>
                    <a:pt x="0" y="0"/>
                  </a:moveTo>
                  <a:lnTo>
                    <a:pt x="2792293" y="0"/>
                  </a:lnTo>
                  <a:lnTo>
                    <a:pt x="2792293" y="853633"/>
                  </a:lnTo>
                  <a:lnTo>
                    <a:pt x="0" y="853633"/>
                  </a:lnTo>
                  <a:close/>
                </a:path>
              </a:pathLst>
            </a:custGeom>
            <a:solidFill>
              <a:srgbClr val="F9F3E5"/>
            </a:solidFill>
            <a:ln w="38100" cap="sq" cmpd="sng">
              <a:solidFill>
                <a:srgbClr val="00896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2" name="Google Shape;72;p10"/>
            <p:cNvSpPr txBox="1"/>
            <p:nvPr/>
          </p:nvSpPr>
          <p:spPr>
            <a:xfrm>
              <a:off x="0" y="28575"/>
              <a:ext cx="2792400" cy="8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10"/>
          <p:cNvGrpSpPr/>
          <p:nvPr/>
        </p:nvGrpSpPr>
        <p:grpSpPr>
          <a:xfrm>
            <a:off x="416892" y="4226351"/>
            <a:ext cx="10602464" cy="5508144"/>
            <a:chOff x="0" y="0"/>
            <a:chExt cx="2792400" cy="1450695"/>
          </a:xfrm>
        </p:grpSpPr>
        <p:sp>
          <p:nvSpPr>
            <p:cNvPr id="74" name="Google Shape;74;p10"/>
            <p:cNvSpPr/>
            <p:nvPr/>
          </p:nvSpPr>
          <p:spPr>
            <a:xfrm>
              <a:off x="0" y="0"/>
              <a:ext cx="2792293" cy="1450695"/>
            </a:xfrm>
            <a:custGeom>
              <a:avLst/>
              <a:gdLst/>
              <a:ahLst/>
              <a:cxnLst/>
              <a:rect l="l" t="t" r="r" b="b"/>
              <a:pathLst>
                <a:path w="2792293" h="1450695" extrusionOk="0">
                  <a:moveTo>
                    <a:pt x="0" y="0"/>
                  </a:moveTo>
                  <a:lnTo>
                    <a:pt x="2792293" y="0"/>
                  </a:lnTo>
                  <a:lnTo>
                    <a:pt x="2792293" y="1450695"/>
                  </a:lnTo>
                  <a:lnTo>
                    <a:pt x="0" y="1450695"/>
                  </a:lnTo>
                  <a:close/>
                </a:path>
              </a:pathLst>
            </a:custGeom>
            <a:solidFill>
              <a:srgbClr val="F9F3E5"/>
            </a:solidFill>
            <a:ln w="38100" cap="sq" cmpd="sng">
              <a:solidFill>
                <a:srgbClr val="00896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5" name="Google Shape;75;p10"/>
            <p:cNvSpPr txBox="1"/>
            <p:nvPr/>
          </p:nvSpPr>
          <p:spPr>
            <a:xfrm>
              <a:off x="0" y="28575"/>
              <a:ext cx="2792400" cy="142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0"/>
          <p:cNvSpPr/>
          <p:nvPr/>
        </p:nvSpPr>
        <p:spPr>
          <a:xfrm flipH="1">
            <a:off x="11296870" y="552542"/>
            <a:ext cx="6677757" cy="9181916"/>
          </a:xfrm>
          <a:custGeom>
            <a:avLst/>
            <a:gdLst/>
            <a:ahLst/>
            <a:cxnLst/>
            <a:rect l="l" t="t" r="r" b="b"/>
            <a:pathLst>
              <a:path w="6677757" h="9181916" extrusionOk="0">
                <a:moveTo>
                  <a:pt x="6677757" y="0"/>
                </a:moveTo>
                <a:lnTo>
                  <a:pt x="0" y="0"/>
                </a:lnTo>
                <a:lnTo>
                  <a:pt x="0" y="9181916"/>
                </a:lnTo>
                <a:lnTo>
                  <a:pt x="6677757" y="9181916"/>
                </a:lnTo>
                <a:lnTo>
                  <a:pt x="6677757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241225" y="329789"/>
            <a:ext cx="3709103" cy="3473069"/>
          </a:xfrm>
          <a:custGeom>
            <a:avLst/>
            <a:gdLst/>
            <a:ahLst/>
            <a:cxnLst/>
            <a:rect l="l" t="t" r="r" b="b"/>
            <a:pathLst>
              <a:path w="3709103" h="3473069" extrusionOk="0">
                <a:moveTo>
                  <a:pt x="0" y="0"/>
                </a:moveTo>
                <a:lnTo>
                  <a:pt x="3709102" y="0"/>
                </a:lnTo>
                <a:lnTo>
                  <a:pt x="3709102" y="3473069"/>
                </a:lnTo>
                <a:lnTo>
                  <a:pt x="0" y="3473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C5EBBEC-CCB7-4CFD-D6ED-F58E2F18CC37}"/>
              </a:ext>
            </a:extLst>
          </p:cNvPr>
          <p:cNvGrpSpPr/>
          <p:nvPr/>
        </p:nvGrpSpPr>
        <p:grpSpPr>
          <a:xfrm>
            <a:off x="4149744" y="863080"/>
            <a:ext cx="9988500" cy="8560837"/>
            <a:chOff x="4127208" y="1210223"/>
            <a:chExt cx="9988500" cy="8560837"/>
          </a:xfrm>
        </p:grpSpPr>
        <p:pic>
          <p:nvPicPr>
            <p:cNvPr id="82" name="Google Shape;82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27208" y="1210223"/>
              <a:ext cx="9988500" cy="85608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1"/>
            <p:cNvSpPr txBox="1"/>
            <p:nvPr/>
          </p:nvSpPr>
          <p:spPr>
            <a:xfrm>
              <a:off x="5012208" y="3724966"/>
              <a:ext cx="8218500" cy="3531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8499" b="0" i="0" u="none" strike="noStrike" cap="none" dirty="0" err="1">
                  <a:solidFill>
                    <a:srgbClr val="F9F3E5"/>
                  </a:solidFill>
                  <a:latin typeface="Calisto MT" panose="02040603050505030304" pitchFamily="18" charset="0"/>
                  <a:ea typeface="Calistoga"/>
                  <a:cs typeface="Calistoga"/>
                  <a:sym typeface="Calistoga"/>
                </a:rPr>
                <a:t>LikelyWho</a:t>
              </a:r>
              <a:r>
                <a:rPr lang="it-IT" sz="8499" dirty="0">
                  <a:solidFill>
                    <a:srgbClr val="F9F3E5"/>
                  </a:solidFill>
                  <a:latin typeface="Calisto MT" panose="02040603050505030304" pitchFamily="18" charset="0"/>
                  <a:ea typeface="Calistoga"/>
                  <a:cs typeface="Calistoga"/>
                  <a:sym typeface="Calistoga"/>
                </a:rPr>
                <a:t>?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8499" dirty="0">
                  <a:solidFill>
                    <a:srgbClr val="F9F3E5"/>
                  </a:solidFill>
                  <a:latin typeface="Calisto MT" panose="02040603050505030304" pitchFamily="18" charset="0"/>
                  <a:cs typeface="Calistoga"/>
                  <a:sym typeface="Calistoga"/>
                </a:rPr>
                <a:t>Project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8499" dirty="0">
                  <a:solidFill>
                    <a:srgbClr val="F9F3E5"/>
                  </a:solidFill>
                  <a:latin typeface="Calisto MT" panose="02040603050505030304" pitchFamily="18" charset="0"/>
                  <a:cs typeface="Calistoga"/>
                  <a:sym typeface="Calistoga"/>
                </a:rPr>
                <a:t>Presentation</a:t>
              </a:r>
              <a:endParaRPr dirty="0">
                <a:latin typeface="Calisto MT" panose="02040603050505030304" pitchFamily="18" charset="0"/>
              </a:endParaRPr>
            </a:p>
          </p:txBody>
        </p:sp>
      </p:grpSp>
      <p:sp>
        <p:nvSpPr>
          <p:cNvPr id="85" name="Google Shape;85;p11"/>
          <p:cNvSpPr/>
          <p:nvPr/>
        </p:nvSpPr>
        <p:spPr>
          <a:xfrm>
            <a:off x="15284112" y="329789"/>
            <a:ext cx="2762663" cy="2767695"/>
          </a:xfrm>
          <a:custGeom>
            <a:avLst/>
            <a:gdLst/>
            <a:ahLst/>
            <a:cxnLst/>
            <a:rect l="l" t="t" r="r" b="b"/>
            <a:pathLst>
              <a:path w="2762663" h="2767695" extrusionOk="0">
                <a:moveTo>
                  <a:pt x="0" y="0"/>
                </a:moveTo>
                <a:lnTo>
                  <a:pt x="2762663" y="0"/>
                </a:lnTo>
                <a:lnTo>
                  <a:pt x="2762663" y="2767696"/>
                </a:lnTo>
                <a:lnTo>
                  <a:pt x="0" y="276769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6" name="Google Shape;86;p11"/>
          <p:cNvSpPr/>
          <p:nvPr/>
        </p:nvSpPr>
        <p:spPr>
          <a:xfrm rot="10800000">
            <a:off x="73152" y="6538541"/>
            <a:ext cx="3897570" cy="3599937"/>
          </a:xfrm>
          <a:custGeom>
            <a:avLst/>
            <a:gdLst/>
            <a:ahLst/>
            <a:cxnLst/>
            <a:rect l="l" t="t" r="r" b="b"/>
            <a:pathLst>
              <a:path w="3897570" h="3599937" extrusionOk="0">
                <a:moveTo>
                  <a:pt x="3897570" y="3599937"/>
                </a:moveTo>
                <a:lnTo>
                  <a:pt x="0" y="3599937"/>
                </a:lnTo>
                <a:lnTo>
                  <a:pt x="0" y="0"/>
                </a:lnTo>
                <a:lnTo>
                  <a:pt x="3897570" y="0"/>
                </a:lnTo>
                <a:lnTo>
                  <a:pt x="3897570" y="3599937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9AEA4CD1-19D7-B159-B513-A2A46282F4E8}"/>
              </a:ext>
            </a:extLst>
          </p:cNvPr>
          <p:cNvGrpSpPr/>
          <p:nvPr/>
        </p:nvGrpSpPr>
        <p:grpSpPr>
          <a:xfrm>
            <a:off x="14505746" y="8010144"/>
            <a:ext cx="3709102" cy="2167128"/>
            <a:chOff x="14841668" y="9567325"/>
            <a:chExt cx="4676165" cy="2372773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6374D913-8E83-B613-60FC-0EAE68C02079}"/>
                </a:ext>
              </a:extLst>
            </p:cNvPr>
            <p:cNvSpPr/>
            <p:nvPr/>
          </p:nvSpPr>
          <p:spPr>
            <a:xfrm>
              <a:off x="14841668" y="9567325"/>
              <a:ext cx="4613696" cy="2372773"/>
            </a:xfrm>
            <a:prstGeom prst="rect">
              <a:avLst/>
            </a:prstGeom>
            <a:solidFill>
              <a:srgbClr val="F9F3E5"/>
            </a:solidFill>
            <a:ln w="76200">
              <a:solidFill>
                <a:srgbClr val="F1D26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Google Shape;88;p11">
              <a:extLst>
                <a:ext uri="{FF2B5EF4-FFF2-40B4-BE49-F238E27FC236}">
                  <a16:creationId xmlns:a16="http://schemas.microsoft.com/office/drawing/2014/main" id="{1777E97D-A619-5B3F-F47C-A00F5B41FACF}"/>
                </a:ext>
              </a:extLst>
            </p:cNvPr>
            <p:cNvSpPr txBox="1"/>
            <p:nvPr/>
          </p:nvSpPr>
          <p:spPr>
            <a:xfrm>
              <a:off x="15026017" y="11428312"/>
              <a:ext cx="3878494" cy="270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1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DM Sans"/>
                  <a:sym typeface="DM Sans"/>
                </a:rPr>
                <a:t>Antonella Mei 1887894</a:t>
              </a:r>
              <a:endParaRPr lang="en-US" sz="1100"/>
            </a:p>
          </p:txBody>
        </p:sp>
        <p:sp>
          <p:nvSpPr>
            <p:cNvPr id="6" name="Google Shape;88;p11"/>
            <p:cNvSpPr txBox="1"/>
            <p:nvPr/>
          </p:nvSpPr>
          <p:spPr>
            <a:xfrm>
              <a:off x="15026017" y="11012247"/>
              <a:ext cx="3878494" cy="270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1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DM Sans"/>
                  <a:sym typeface="DM Sans"/>
                </a:rPr>
                <a:t>Chiara </a:t>
              </a:r>
              <a:r>
                <a:rPr lang="en-US" sz="1600" b="1" err="1">
                  <a:latin typeface="DM Sans"/>
                  <a:sym typeface="DM Sans"/>
                </a:rPr>
                <a:t>Maccabruno</a:t>
              </a:r>
              <a:r>
                <a:rPr lang="en-US" sz="1600" b="1">
                  <a:latin typeface="DM Sans"/>
                  <a:sym typeface="DM Sans"/>
                </a:rPr>
                <a:t> 1946328</a:t>
              </a:r>
              <a:endParaRPr lang="en-US" sz="1100"/>
            </a:p>
          </p:txBody>
        </p:sp>
        <p:sp>
          <p:nvSpPr>
            <p:cNvPr id="7" name="Google Shape;88;p11">
              <a:extLst>
                <a:ext uri="{FF2B5EF4-FFF2-40B4-BE49-F238E27FC236}">
                  <a16:creationId xmlns:a16="http://schemas.microsoft.com/office/drawing/2014/main" id="{44D719DE-B7EE-BB49-557F-0A3531AF16F8}"/>
                </a:ext>
              </a:extLst>
            </p:cNvPr>
            <p:cNvSpPr txBox="1"/>
            <p:nvPr/>
          </p:nvSpPr>
          <p:spPr>
            <a:xfrm>
              <a:off x="15026017" y="10609871"/>
              <a:ext cx="3878494" cy="270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1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DM Sans"/>
                  <a:sym typeface="DM Sans"/>
                </a:rPr>
                <a:t>Silvia </a:t>
              </a:r>
              <a:r>
                <a:rPr lang="en-US" sz="1600" b="1" err="1">
                  <a:latin typeface="DM Sans"/>
                  <a:sym typeface="DM Sans"/>
                </a:rPr>
                <a:t>Macagnano</a:t>
              </a:r>
              <a:r>
                <a:rPr lang="en-US" sz="1600" b="1">
                  <a:latin typeface="DM Sans"/>
                  <a:sym typeface="DM Sans"/>
                </a:rPr>
                <a:t> 1796039</a:t>
              </a:r>
              <a:endParaRPr lang="en-US" sz="1100"/>
            </a:p>
          </p:txBody>
        </p:sp>
        <p:sp>
          <p:nvSpPr>
            <p:cNvPr id="8" name="Google Shape;88;p11">
              <a:extLst>
                <a:ext uri="{FF2B5EF4-FFF2-40B4-BE49-F238E27FC236}">
                  <a16:creationId xmlns:a16="http://schemas.microsoft.com/office/drawing/2014/main" id="{134D784C-A25B-76E4-E0D7-4901A4FD4161}"/>
                </a:ext>
              </a:extLst>
            </p:cNvPr>
            <p:cNvSpPr txBox="1"/>
            <p:nvPr/>
          </p:nvSpPr>
          <p:spPr>
            <a:xfrm>
              <a:off x="15026017" y="10193806"/>
              <a:ext cx="3878494" cy="270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1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DM Sans"/>
                  <a:sym typeface="DM Sans"/>
                </a:rPr>
                <a:t>Michela Fuselli 1883535</a:t>
              </a:r>
              <a:endParaRPr lang="en-US" sz="1100" dirty="0"/>
            </a:p>
          </p:txBody>
        </p:sp>
        <p:sp>
          <p:nvSpPr>
            <p:cNvPr id="9" name="Google Shape;88;p11">
              <a:extLst>
                <a:ext uri="{FF2B5EF4-FFF2-40B4-BE49-F238E27FC236}">
                  <a16:creationId xmlns:a16="http://schemas.microsoft.com/office/drawing/2014/main" id="{B1A513C5-8CD4-C9B4-192D-F6B73318E0A9}"/>
                </a:ext>
              </a:extLst>
            </p:cNvPr>
            <p:cNvSpPr txBox="1"/>
            <p:nvPr/>
          </p:nvSpPr>
          <p:spPr>
            <a:xfrm>
              <a:off x="15026017" y="9791430"/>
              <a:ext cx="4491816" cy="270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1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DM Sans"/>
                  <a:sym typeface="DM Sans"/>
                </a:rPr>
                <a:t>Carlotta Anna Maria Ciani 1881291</a:t>
              </a:r>
              <a:endParaRPr lang="en-US" sz="11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Shape 249">
          <a:extLst>
            <a:ext uri="{FF2B5EF4-FFF2-40B4-BE49-F238E27FC236}">
              <a16:creationId xmlns:a16="http://schemas.microsoft.com/office/drawing/2014/main" id="{996BAD87-D78C-6AC5-1367-4E220C14F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F85969B5-06B8-4DAC-7F97-5DDA00260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6299" y="1654655"/>
            <a:ext cx="14035398" cy="7894911"/>
          </a:xfrm>
          <a:prstGeom prst="rect">
            <a:avLst/>
          </a:prstGeom>
        </p:spPr>
      </p:pic>
      <p:sp>
        <p:nvSpPr>
          <p:cNvPr id="2" name="Google Shape;184;p17">
            <a:extLst>
              <a:ext uri="{FF2B5EF4-FFF2-40B4-BE49-F238E27FC236}">
                <a16:creationId xmlns:a16="http://schemas.microsoft.com/office/drawing/2014/main" id="{19F0675D-2198-6561-F1F4-E5A3C4A02DE8}"/>
              </a:ext>
            </a:extLst>
          </p:cNvPr>
          <p:cNvSpPr txBox="1"/>
          <p:nvPr/>
        </p:nvSpPr>
        <p:spPr>
          <a:xfrm>
            <a:off x="3124413" y="449822"/>
            <a:ext cx="1203917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00896B"/>
                </a:solidFill>
                <a:latin typeface="Calisto MT" panose="02040603050505030304" pitchFamily="18" charset="0"/>
                <a:ea typeface="Calistoga"/>
                <a:cs typeface="Calistoga"/>
                <a:sym typeface="Calistoga"/>
              </a:rPr>
              <a:t>Architecture</a:t>
            </a:r>
            <a:endParaRPr sz="600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93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Shape 108">
          <a:extLst>
            <a:ext uri="{FF2B5EF4-FFF2-40B4-BE49-F238E27FC236}">
              <a16:creationId xmlns:a16="http://schemas.microsoft.com/office/drawing/2014/main" id="{813D5BB0-57EF-772A-3955-03467585A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>
            <a:extLst>
              <a:ext uri="{FF2B5EF4-FFF2-40B4-BE49-F238E27FC236}">
                <a16:creationId xmlns:a16="http://schemas.microsoft.com/office/drawing/2014/main" id="{94D1A8D2-C47B-7467-8C5D-74ECD4D13F9B}"/>
              </a:ext>
            </a:extLst>
          </p:cNvPr>
          <p:cNvSpPr/>
          <p:nvPr/>
        </p:nvSpPr>
        <p:spPr>
          <a:xfrm>
            <a:off x="-2571750" y="514350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 extrusionOk="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" name="Google Shape;115;p14">
            <a:extLst>
              <a:ext uri="{FF2B5EF4-FFF2-40B4-BE49-F238E27FC236}">
                <a16:creationId xmlns:a16="http://schemas.microsoft.com/office/drawing/2014/main" id="{63CE2ACE-F4E6-6DEC-DF0B-00DD7570C37D}"/>
              </a:ext>
            </a:extLst>
          </p:cNvPr>
          <p:cNvSpPr/>
          <p:nvPr/>
        </p:nvSpPr>
        <p:spPr>
          <a:xfrm>
            <a:off x="-257175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 extrusionOk="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6" name="Google Shape;116;p14">
            <a:extLst>
              <a:ext uri="{FF2B5EF4-FFF2-40B4-BE49-F238E27FC236}">
                <a16:creationId xmlns:a16="http://schemas.microsoft.com/office/drawing/2014/main" id="{E65C7F2B-26C4-E054-1A5B-BC4B9A8B0370}"/>
              </a:ext>
            </a:extLst>
          </p:cNvPr>
          <p:cNvSpPr/>
          <p:nvPr/>
        </p:nvSpPr>
        <p:spPr>
          <a:xfrm>
            <a:off x="15716250" y="514350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 extrusionOk="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7" name="Google Shape;117;p14">
            <a:extLst>
              <a:ext uri="{FF2B5EF4-FFF2-40B4-BE49-F238E27FC236}">
                <a16:creationId xmlns:a16="http://schemas.microsoft.com/office/drawing/2014/main" id="{43DE2079-A59F-7A96-D6E4-FD0701FADEAB}"/>
              </a:ext>
            </a:extLst>
          </p:cNvPr>
          <p:cNvSpPr/>
          <p:nvPr/>
        </p:nvSpPr>
        <p:spPr>
          <a:xfrm>
            <a:off x="1571625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 extrusionOk="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0" name="Google Shape;192;p18">
            <a:extLst>
              <a:ext uri="{FF2B5EF4-FFF2-40B4-BE49-F238E27FC236}">
                <a16:creationId xmlns:a16="http://schemas.microsoft.com/office/drawing/2014/main" id="{3DF57746-DA52-71FA-C61E-97083A2CF7ED}"/>
              </a:ext>
            </a:extLst>
          </p:cNvPr>
          <p:cNvGrpSpPr/>
          <p:nvPr/>
        </p:nvGrpSpPr>
        <p:grpSpPr>
          <a:xfrm>
            <a:off x="4200540" y="750379"/>
            <a:ext cx="9930620" cy="4393121"/>
            <a:chOff x="0" y="0"/>
            <a:chExt cx="2792293" cy="853633"/>
          </a:xfrm>
        </p:grpSpPr>
        <p:sp>
          <p:nvSpPr>
            <p:cNvPr id="21" name="Google Shape;193;p18">
              <a:extLst>
                <a:ext uri="{FF2B5EF4-FFF2-40B4-BE49-F238E27FC236}">
                  <a16:creationId xmlns:a16="http://schemas.microsoft.com/office/drawing/2014/main" id="{21F86699-1547-2B8E-9F1E-4B764C03DC52}"/>
                </a:ext>
              </a:extLst>
            </p:cNvPr>
            <p:cNvSpPr/>
            <p:nvPr/>
          </p:nvSpPr>
          <p:spPr>
            <a:xfrm>
              <a:off x="0" y="0"/>
              <a:ext cx="2792293" cy="853633"/>
            </a:xfrm>
            <a:custGeom>
              <a:avLst/>
              <a:gdLst/>
              <a:ahLst/>
              <a:cxnLst/>
              <a:rect l="l" t="t" r="r" b="b"/>
              <a:pathLst>
                <a:path w="2792293" h="853633" extrusionOk="0">
                  <a:moveTo>
                    <a:pt x="0" y="0"/>
                  </a:moveTo>
                  <a:lnTo>
                    <a:pt x="2792293" y="0"/>
                  </a:lnTo>
                  <a:lnTo>
                    <a:pt x="2792293" y="853633"/>
                  </a:lnTo>
                  <a:lnTo>
                    <a:pt x="0" y="853633"/>
                  </a:lnTo>
                  <a:close/>
                </a:path>
              </a:pathLst>
            </a:custGeom>
            <a:solidFill>
              <a:srgbClr val="F9F3E5"/>
            </a:solidFill>
            <a:ln w="38100" cap="sq" cmpd="sng">
              <a:solidFill>
                <a:srgbClr val="00896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Google Shape;194;p18">
              <a:extLst>
                <a:ext uri="{FF2B5EF4-FFF2-40B4-BE49-F238E27FC236}">
                  <a16:creationId xmlns:a16="http://schemas.microsoft.com/office/drawing/2014/main" id="{64AD3494-5524-0C9B-9B9C-DA968F2C96E0}"/>
                </a:ext>
              </a:extLst>
            </p:cNvPr>
            <p:cNvSpPr txBox="1"/>
            <p:nvPr/>
          </p:nvSpPr>
          <p:spPr>
            <a:xfrm>
              <a:off x="0" y="28575"/>
              <a:ext cx="2792293" cy="8250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95;p18">
            <a:extLst>
              <a:ext uri="{FF2B5EF4-FFF2-40B4-BE49-F238E27FC236}">
                <a16:creationId xmlns:a16="http://schemas.microsoft.com/office/drawing/2014/main" id="{5A405160-978C-5A8B-A639-0652F908E383}"/>
              </a:ext>
            </a:extLst>
          </p:cNvPr>
          <p:cNvGrpSpPr/>
          <p:nvPr/>
        </p:nvGrpSpPr>
        <p:grpSpPr>
          <a:xfrm>
            <a:off x="4200540" y="5053923"/>
            <a:ext cx="9930620" cy="4878373"/>
            <a:chOff x="0" y="28575"/>
            <a:chExt cx="2792293" cy="1422120"/>
          </a:xfrm>
        </p:grpSpPr>
        <p:sp>
          <p:nvSpPr>
            <p:cNvPr id="24" name="Google Shape;196;p18">
              <a:extLst>
                <a:ext uri="{FF2B5EF4-FFF2-40B4-BE49-F238E27FC236}">
                  <a16:creationId xmlns:a16="http://schemas.microsoft.com/office/drawing/2014/main" id="{AB7AF3E9-C541-A8F8-1249-1E6E85FB27B2}"/>
                </a:ext>
              </a:extLst>
            </p:cNvPr>
            <p:cNvSpPr/>
            <p:nvPr/>
          </p:nvSpPr>
          <p:spPr>
            <a:xfrm>
              <a:off x="0" y="170033"/>
              <a:ext cx="2792293" cy="1280662"/>
            </a:xfrm>
            <a:custGeom>
              <a:avLst/>
              <a:gdLst/>
              <a:ahLst/>
              <a:cxnLst/>
              <a:rect l="l" t="t" r="r" b="b"/>
              <a:pathLst>
                <a:path w="2792293" h="1450695" extrusionOk="0">
                  <a:moveTo>
                    <a:pt x="0" y="0"/>
                  </a:moveTo>
                  <a:lnTo>
                    <a:pt x="2792293" y="0"/>
                  </a:lnTo>
                  <a:lnTo>
                    <a:pt x="2792293" y="1450695"/>
                  </a:lnTo>
                  <a:lnTo>
                    <a:pt x="0" y="1450695"/>
                  </a:lnTo>
                  <a:close/>
                </a:path>
              </a:pathLst>
            </a:custGeom>
            <a:solidFill>
              <a:srgbClr val="F9F3E5"/>
            </a:solidFill>
            <a:ln w="38100" cap="sq" cmpd="sng">
              <a:solidFill>
                <a:srgbClr val="00896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Google Shape;197;p18">
              <a:extLst>
                <a:ext uri="{FF2B5EF4-FFF2-40B4-BE49-F238E27FC236}">
                  <a16:creationId xmlns:a16="http://schemas.microsoft.com/office/drawing/2014/main" id="{4F30DD3E-9EF9-251C-DDC0-4E32D3F7453B}"/>
                </a:ext>
              </a:extLst>
            </p:cNvPr>
            <p:cNvSpPr txBox="1"/>
            <p:nvPr/>
          </p:nvSpPr>
          <p:spPr>
            <a:xfrm>
              <a:off x="0" y="28575"/>
              <a:ext cx="2792293" cy="1422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199;p18">
            <a:extLst>
              <a:ext uri="{FF2B5EF4-FFF2-40B4-BE49-F238E27FC236}">
                <a16:creationId xmlns:a16="http://schemas.microsoft.com/office/drawing/2014/main" id="{C386FE23-E1FD-6340-32CC-0F092CD758D1}"/>
              </a:ext>
            </a:extLst>
          </p:cNvPr>
          <p:cNvSpPr txBox="1"/>
          <p:nvPr/>
        </p:nvSpPr>
        <p:spPr>
          <a:xfrm>
            <a:off x="4740577" y="2035569"/>
            <a:ext cx="8900302" cy="261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600" dirty="0">
                <a:latin typeface="DM Sans"/>
                <a:sym typeface="DM Sans"/>
              </a:rPr>
              <a:t>All those microservices are deployed in their own containers in Docker. </a:t>
            </a:r>
          </a:p>
          <a:p>
            <a:r>
              <a:rPr lang="en-US" sz="2600" dirty="0">
                <a:latin typeface="DM Sans"/>
                <a:sym typeface="DM Sans"/>
              </a:rPr>
              <a:t>The technologies used to implement the web app are: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DM Sans"/>
                <a:sym typeface="DM Sans"/>
              </a:rPr>
              <a:t>React (frontend)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DM Sans"/>
                <a:sym typeface="DM Sans"/>
              </a:rPr>
              <a:t>PostgreSQL (DB)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DM Sans"/>
                <a:sym typeface="DM Sans"/>
              </a:rPr>
              <a:t>Express for the API-gateway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00;p18">
            <a:extLst>
              <a:ext uri="{FF2B5EF4-FFF2-40B4-BE49-F238E27FC236}">
                <a16:creationId xmlns:a16="http://schemas.microsoft.com/office/drawing/2014/main" id="{169BE738-28F8-7A69-E9BB-C75201467754}"/>
              </a:ext>
            </a:extLst>
          </p:cNvPr>
          <p:cNvSpPr txBox="1"/>
          <p:nvPr/>
        </p:nvSpPr>
        <p:spPr>
          <a:xfrm>
            <a:off x="7115891" y="1006497"/>
            <a:ext cx="389151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00896B"/>
                </a:solidFill>
                <a:latin typeface="Calisto MT" panose="02040603050505030304" pitchFamily="18" charset="0"/>
                <a:ea typeface="Calistoga"/>
                <a:cs typeface="Calistoga"/>
                <a:sym typeface="Calistoga"/>
              </a:rPr>
              <a:t>Technologies</a:t>
            </a:r>
            <a:r>
              <a:rPr lang="en-US" sz="5000" b="0" i="0" u="none" strike="noStrike" cap="none" dirty="0">
                <a:solidFill>
                  <a:srgbClr val="00896B"/>
                </a:solidFill>
                <a:latin typeface="Calisto MT" panose="02040603050505030304" pitchFamily="18" charset="0"/>
                <a:ea typeface="Calistoga"/>
                <a:cs typeface="Calistoga"/>
                <a:sym typeface="Calistoga"/>
              </a:rPr>
              <a:t> </a:t>
            </a:r>
            <a:endParaRPr dirty="0">
              <a:latin typeface="Calisto MT" panose="02040603050505030304" pitchFamily="18" charset="0"/>
            </a:endParaRPr>
          </a:p>
        </p:txBody>
      </p:sp>
      <p:sp>
        <p:nvSpPr>
          <p:cNvPr id="28" name="Google Shape;201;p18">
            <a:extLst>
              <a:ext uri="{FF2B5EF4-FFF2-40B4-BE49-F238E27FC236}">
                <a16:creationId xmlns:a16="http://schemas.microsoft.com/office/drawing/2014/main" id="{3B460ACD-2888-9B1D-8981-6D9DCF98338E}"/>
              </a:ext>
            </a:extLst>
          </p:cNvPr>
          <p:cNvSpPr txBox="1"/>
          <p:nvPr/>
        </p:nvSpPr>
        <p:spPr>
          <a:xfrm>
            <a:off x="4740577" y="6797100"/>
            <a:ext cx="8764200" cy="238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DM Sans"/>
                <a:ea typeface="DM Sans"/>
                <a:cs typeface="DM Sans"/>
                <a:sym typeface="DM Sans"/>
              </a:rPr>
              <a:t>User Service</a:t>
            </a:r>
          </a:p>
          <a:p>
            <a:pPr marL="457200" lvl="0" indent="-45720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DM Sans"/>
                <a:ea typeface="DM Sans"/>
                <a:cs typeface="DM Sans"/>
                <a:sym typeface="DM Sans"/>
              </a:rPr>
              <a:t>Voting Service</a:t>
            </a:r>
          </a:p>
          <a:p>
            <a:pPr marL="457200" lvl="0" indent="-45720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DM Sans"/>
                <a:ea typeface="DM Sans"/>
                <a:cs typeface="DM Sans"/>
                <a:sym typeface="DM Sans"/>
              </a:rPr>
              <a:t>Authentication Service</a:t>
            </a:r>
          </a:p>
          <a:p>
            <a:pPr marL="457200" lvl="0" indent="-45720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DM Sans"/>
                <a:ea typeface="DM Sans"/>
                <a:cs typeface="DM Sans"/>
                <a:sym typeface="DM Sans"/>
              </a:rPr>
              <a:t>Question Service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" name="Google Shape;202;p18">
            <a:extLst>
              <a:ext uri="{FF2B5EF4-FFF2-40B4-BE49-F238E27FC236}">
                <a16:creationId xmlns:a16="http://schemas.microsoft.com/office/drawing/2014/main" id="{1823C8AD-6BC9-D3EF-B890-6EE2C3E8ACBA}"/>
              </a:ext>
            </a:extLst>
          </p:cNvPr>
          <p:cNvSpPr txBox="1"/>
          <p:nvPr/>
        </p:nvSpPr>
        <p:spPr>
          <a:xfrm>
            <a:off x="7011881" y="5798805"/>
            <a:ext cx="409953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00896B"/>
                </a:solidFill>
                <a:latin typeface="Calisto MT" panose="02040603050505030304" pitchFamily="18" charset="0"/>
                <a:ea typeface="Calistoga"/>
                <a:cs typeface="Calistoga"/>
                <a:sym typeface="Calistoga"/>
              </a:rPr>
              <a:t>Microservices</a:t>
            </a:r>
            <a:endParaRPr sz="1200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53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4;p13" descr="Immagine che contiene logo, silhouette&#10;&#10;Il contenuto generato dall&amp;#39;IA potrebbe non essere corretto.">
            <a:extLst>
              <a:ext uri="{FF2B5EF4-FFF2-40B4-BE49-F238E27FC236}">
                <a16:creationId xmlns:a16="http://schemas.microsoft.com/office/drawing/2014/main" id="{66F16DD2-1082-DCA9-D845-D57F2E1B4EFA}"/>
              </a:ext>
            </a:extLst>
          </p:cNvPr>
          <p:cNvSpPr/>
          <p:nvPr/>
        </p:nvSpPr>
        <p:spPr>
          <a:xfrm flipH="1">
            <a:off x="14222743" y="-241106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 extrusionOk="0">
                <a:moveTo>
                  <a:pt x="4294383" y="0"/>
                </a:moveTo>
                <a:lnTo>
                  <a:pt x="0" y="0"/>
                </a:lnTo>
                <a:lnTo>
                  <a:pt x="0" y="4114800"/>
                </a:lnTo>
                <a:lnTo>
                  <a:pt x="4294383" y="4114800"/>
                </a:lnTo>
                <a:lnTo>
                  <a:pt x="429438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Google Shape;337;p24">
            <a:extLst>
              <a:ext uri="{FF2B5EF4-FFF2-40B4-BE49-F238E27FC236}">
                <a16:creationId xmlns:a16="http://schemas.microsoft.com/office/drawing/2014/main" id="{1300ED73-DC23-527B-3510-B0C24B030F7F}"/>
              </a:ext>
            </a:extLst>
          </p:cNvPr>
          <p:cNvSpPr/>
          <p:nvPr/>
        </p:nvSpPr>
        <p:spPr>
          <a:xfrm>
            <a:off x="1532204" y="2222858"/>
            <a:ext cx="489334" cy="480730"/>
          </a:xfrm>
          <a:custGeom>
            <a:avLst/>
            <a:gdLst/>
            <a:ahLst/>
            <a:cxnLst/>
            <a:rect l="l" t="t" r="r" b="b"/>
            <a:pathLst>
              <a:path w="1974920" h="1881560" extrusionOk="0">
                <a:moveTo>
                  <a:pt x="0" y="0"/>
                </a:moveTo>
                <a:lnTo>
                  <a:pt x="1974919" y="0"/>
                </a:lnTo>
                <a:lnTo>
                  <a:pt x="1974919" y="1881560"/>
                </a:lnTo>
                <a:lnTo>
                  <a:pt x="0" y="1881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53F7268-E875-9A44-9623-035EC865ABE4}"/>
              </a:ext>
            </a:extLst>
          </p:cNvPr>
          <p:cNvSpPr txBox="1"/>
          <p:nvPr/>
        </p:nvSpPr>
        <p:spPr>
          <a:xfrm>
            <a:off x="2540693" y="1616837"/>
            <a:ext cx="12709249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600" dirty="0">
                <a:latin typeface="DM Sans"/>
              </a:rPr>
              <a:t>Handles authentication: accounts, password login, and session management.</a:t>
            </a:r>
            <a:br>
              <a:rPr lang="it-IT" sz="2600" dirty="0">
                <a:latin typeface="DM Sans"/>
              </a:rPr>
            </a:br>
            <a:r>
              <a:rPr lang="it-IT" sz="2600" dirty="0" err="1">
                <a:latin typeface="DM Sans"/>
              </a:rPr>
              <a:t>It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contains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three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entities</a:t>
            </a:r>
            <a:r>
              <a:rPr lang="it-IT" sz="2600" dirty="0">
                <a:latin typeface="DM Sans"/>
              </a:rPr>
              <a:t>: </a:t>
            </a:r>
            <a:r>
              <a:rPr lang="it-IT" sz="2600" b="1" dirty="0">
                <a:latin typeface="DM Sans"/>
              </a:rPr>
              <a:t>Account</a:t>
            </a:r>
            <a:r>
              <a:rPr lang="it-IT" sz="2600" dirty="0">
                <a:latin typeface="DM Sans"/>
              </a:rPr>
              <a:t> for login, </a:t>
            </a:r>
            <a:r>
              <a:rPr lang="it-IT" sz="2600" b="1" dirty="0">
                <a:latin typeface="DM Sans"/>
              </a:rPr>
              <a:t>Password</a:t>
            </a:r>
            <a:r>
              <a:rPr lang="it-IT" sz="2600" dirty="0">
                <a:latin typeface="DM Sans"/>
              </a:rPr>
              <a:t> with the </a:t>
            </a:r>
            <a:r>
              <a:rPr lang="it-IT" sz="2600" dirty="0" err="1">
                <a:latin typeface="DM Sans"/>
              </a:rPr>
              <a:t>hash</a:t>
            </a:r>
            <a:r>
              <a:rPr lang="it-IT" sz="2600" dirty="0">
                <a:latin typeface="DM Sans"/>
              </a:rPr>
              <a:t> for </a:t>
            </a:r>
            <a:r>
              <a:rPr lang="it-IT" sz="2600" dirty="0" err="1">
                <a:latin typeface="DM Sans"/>
              </a:rPr>
              <a:t>local</a:t>
            </a:r>
            <a:r>
              <a:rPr lang="it-IT" sz="2600" dirty="0">
                <a:latin typeface="DM Sans"/>
              </a:rPr>
              <a:t> login, and </a:t>
            </a:r>
            <a:r>
              <a:rPr lang="it-IT" sz="2600" b="1" dirty="0">
                <a:latin typeface="DM Sans"/>
              </a:rPr>
              <a:t>Session</a:t>
            </a:r>
            <a:r>
              <a:rPr lang="it-IT" sz="2600" dirty="0">
                <a:latin typeface="DM Sans"/>
              </a:rPr>
              <a:t>. </a:t>
            </a:r>
          </a:p>
          <a:p>
            <a:r>
              <a:rPr lang="it-IT" sz="2600" dirty="0">
                <a:latin typeface="DM Sans"/>
              </a:rPr>
              <a:t>Links to users are </a:t>
            </a:r>
            <a:r>
              <a:rPr lang="it-IT" sz="2600" dirty="0" err="1">
                <a:latin typeface="DM Sans"/>
              </a:rPr>
              <a:t>logical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through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userId</a:t>
            </a:r>
            <a:r>
              <a:rPr lang="it-IT" sz="2600" dirty="0">
                <a:latin typeface="DM Sans"/>
              </a:rPr>
              <a:t>, so the </a:t>
            </a:r>
            <a:r>
              <a:rPr lang="it-IT" sz="2600" dirty="0" err="1">
                <a:latin typeface="DM Sans"/>
              </a:rPr>
              <a:t>microservice</a:t>
            </a:r>
            <a:r>
              <a:rPr lang="it-IT" sz="2600" dirty="0">
                <a:latin typeface="DM Sans"/>
              </a:rPr>
              <a:t> stays </a:t>
            </a:r>
            <a:r>
              <a:rPr lang="it-IT" sz="2600" dirty="0" err="1">
                <a:latin typeface="DM Sans"/>
              </a:rPr>
              <a:t>independent</a:t>
            </a:r>
            <a:r>
              <a:rPr lang="it-IT" sz="2600" dirty="0">
                <a:latin typeface="DM Sans"/>
              </a:rPr>
              <a:t>.</a:t>
            </a:r>
          </a:p>
        </p:txBody>
      </p:sp>
      <p:pic>
        <p:nvPicPr>
          <p:cNvPr id="2" name="Immagine 1" descr="Immagine che contiene testo, schermata, numero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65BD2AA6-99BB-BBDD-28AB-F650937D3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693" y="3779717"/>
            <a:ext cx="12709249" cy="5867399"/>
          </a:xfrm>
          <a:prstGeom prst="rect">
            <a:avLst/>
          </a:prstGeom>
        </p:spPr>
      </p:pic>
      <p:sp>
        <p:nvSpPr>
          <p:cNvPr id="15" name="Google Shape;280;p23" descr="Immagine che contiene creatività, Elementi grafici&#10;&#10;Il contenuto generato dall&amp;#39;IA potrebbe non essere corretto.">
            <a:extLst>
              <a:ext uri="{FF2B5EF4-FFF2-40B4-BE49-F238E27FC236}">
                <a16:creationId xmlns:a16="http://schemas.microsoft.com/office/drawing/2014/main" id="{652BD1F4-6E6F-091E-9398-7854049463D0}"/>
              </a:ext>
            </a:extLst>
          </p:cNvPr>
          <p:cNvSpPr/>
          <p:nvPr/>
        </p:nvSpPr>
        <p:spPr>
          <a:xfrm rot="-3480000">
            <a:off x="-1745836" y="8092289"/>
            <a:ext cx="3875995" cy="3692767"/>
          </a:xfrm>
          <a:custGeom>
            <a:avLst/>
            <a:gdLst/>
            <a:ahLst/>
            <a:cxnLst/>
            <a:rect l="l" t="t" r="r" b="b"/>
            <a:pathLst>
              <a:path w="3875995" h="3692767" extrusionOk="0">
                <a:moveTo>
                  <a:pt x="0" y="0"/>
                </a:moveTo>
                <a:lnTo>
                  <a:pt x="3875996" y="0"/>
                </a:lnTo>
                <a:lnTo>
                  <a:pt x="3875996" y="3692766"/>
                </a:lnTo>
                <a:lnTo>
                  <a:pt x="0" y="3692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Google Shape;184;p17">
            <a:extLst>
              <a:ext uri="{FF2B5EF4-FFF2-40B4-BE49-F238E27FC236}">
                <a16:creationId xmlns:a16="http://schemas.microsoft.com/office/drawing/2014/main" id="{602001A8-355A-E3B7-7B9C-F6C898813930}"/>
              </a:ext>
            </a:extLst>
          </p:cNvPr>
          <p:cNvSpPr txBox="1"/>
          <p:nvPr/>
        </p:nvSpPr>
        <p:spPr>
          <a:xfrm>
            <a:off x="3124413" y="449822"/>
            <a:ext cx="1203917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00896B"/>
                </a:solidFill>
                <a:latin typeface="Calisto MT" panose="02040603050505030304" pitchFamily="18" charset="0"/>
                <a:ea typeface="Calistoga"/>
                <a:cs typeface="Calistoga"/>
                <a:sym typeface="Calistoga"/>
              </a:rPr>
              <a:t>Authentication service - database</a:t>
            </a:r>
            <a:endParaRPr sz="600" dirty="0">
              <a:latin typeface="Calisto MT" panose="0204060305050503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9FF82742-F40F-C37B-B398-C383AEE37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4;p13" descr="Immagine che contiene logo, silhouette&#10;&#10;Il contenuto generato dall&amp;#39;IA potrebbe non essere corretto.">
            <a:extLst>
              <a:ext uri="{FF2B5EF4-FFF2-40B4-BE49-F238E27FC236}">
                <a16:creationId xmlns:a16="http://schemas.microsoft.com/office/drawing/2014/main" id="{9538C42F-CB3A-85EE-E9A3-B897754795BC}"/>
              </a:ext>
            </a:extLst>
          </p:cNvPr>
          <p:cNvSpPr/>
          <p:nvPr/>
        </p:nvSpPr>
        <p:spPr>
          <a:xfrm flipH="1">
            <a:off x="14222743" y="-241106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 extrusionOk="0">
                <a:moveTo>
                  <a:pt x="4294383" y="0"/>
                </a:moveTo>
                <a:lnTo>
                  <a:pt x="0" y="0"/>
                </a:lnTo>
                <a:lnTo>
                  <a:pt x="0" y="4114800"/>
                </a:lnTo>
                <a:lnTo>
                  <a:pt x="4294383" y="4114800"/>
                </a:lnTo>
                <a:lnTo>
                  <a:pt x="429438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Google Shape;337;p24">
            <a:extLst>
              <a:ext uri="{FF2B5EF4-FFF2-40B4-BE49-F238E27FC236}">
                <a16:creationId xmlns:a16="http://schemas.microsoft.com/office/drawing/2014/main" id="{84434374-2CCB-1E4F-ED2E-30B6DD658202}"/>
              </a:ext>
            </a:extLst>
          </p:cNvPr>
          <p:cNvSpPr/>
          <p:nvPr/>
        </p:nvSpPr>
        <p:spPr>
          <a:xfrm>
            <a:off x="1532204" y="2222858"/>
            <a:ext cx="489334" cy="480730"/>
          </a:xfrm>
          <a:custGeom>
            <a:avLst/>
            <a:gdLst/>
            <a:ahLst/>
            <a:cxnLst/>
            <a:rect l="l" t="t" r="r" b="b"/>
            <a:pathLst>
              <a:path w="1974920" h="1881560" extrusionOk="0">
                <a:moveTo>
                  <a:pt x="0" y="0"/>
                </a:moveTo>
                <a:lnTo>
                  <a:pt x="1974919" y="0"/>
                </a:lnTo>
                <a:lnTo>
                  <a:pt x="1974919" y="1881560"/>
                </a:lnTo>
                <a:lnTo>
                  <a:pt x="0" y="1881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magine 2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A4608783-8C2F-B289-C6A2-E02C7CA15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377" y="3873694"/>
            <a:ext cx="5091880" cy="5581034"/>
          </a:xfrm>
          <a:prstGeom prst="rect">
            <a:avLst/>
          </a:prstGeom>
        </p:spPr>
      </p:pic>
      <p:sp>
        <p:nvSpPr>
          <p:cNvPr id="10" name="Google Shape;280;p23" descr="Immagine che contiene creatività, Elementi grafici&#10;&#10;Il contenuto generato dall&amp;#39;IA potrebbe non essere corretto.">
            <a:extLst>
              <a:ext uri="{FF2B5EF4-FFF2-40B4-BE49-F238E27FC236}">
                <a16:creationId xmlns:a16="http://schemas.microsoft.com/office/drawing/2014/main" id="{6D138B5E-5E57-AAA0-E995-63A849548629}"/>
              </a:ext>
            </a:extLst>
          </p:cNvPr>
          <p:cNvSpPr/>
          <p:nvPr/>
        </p:nvSpPr>
        <p:spPr>
          <a:xfrm rot="-3480000">
            <a:off x="-1745836" y="8092289"/>
            <a:ext cx="3875995" cy="3692767"/>
          </a:xfrm>
          <a:custGeom>
            <a:avLst/>
            <a:gdLst/>
            <a:ahLst/>
            <a:cxnLst/>
            <a:rect l="l" t="t" r="r" b="b"/>
            <a:pathLst>
              <a:path w="3875995" h="3692767" extrusionOk="0">
                <a:moveTo>
                  <a:pt x="0" y="0"/>
                </a:moveTo>
                <a:lnTo>
                  <a:pt x="3875996" y="0"/>
                </a:lnTo>
                <a:lnTo>
                  <a:pt x="3875996" y="3692766"/>
                </a:lnTo>
                <a:lnTo>
                  <a:pt x="0" y="3692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5FCD6D9-78DD-A182-27EA-73BA87073AA7}"/>
              </a:ext>
            </a:extLst>
          </p:cNvPr>
          <p:cNvSpPr txBox="1"/>
          <p:nvPr/>
        </p:nvSpPr>
        <p:spPr>
          <a:xfrm>
            <a:off x="2540693" y="1616837"/>
            <a:ext cx="12709249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600" dirty="0" err="1">
                <a:latin typeface="DM Sans"/>
              </a:rPr>
              <a:t>Creates</a:t>
            </a:r>
            <a:r>
              <a:rPr lang="it-IT" sz="2600" dirty="0">
                <a:latin typeface="DM Sans"/>
              </a:rPr>
              <a:t> and </a:t>
            </a:r>
            <a:r>
              <a:rPr lang="it-IT" sz="2600" dirty="0" err="1">
                <a:latin typeface="DM Sans"/>
              </a:rPr>
              <a:t>manages</a:t>
            </a:r>
            <a:r>
              <a:rPr lang="it-IT" sz="2600" dirty="0">
                <a:latin typeface="DM Sans"/>
              </a:rPr>
              <a:t> group </a:t>
            </a:r>
            <a:r>
              <a:rPr lang="it-IT" sz="2600" dirty="0" err="1">
                <a:latin typeface="DM Sans"/>
              </a:rPr>
              <a:t>questions</a:t>
            </a:r>
            <a:r>
              <a:rPr lang="it-IT" sz="2600" dirty="0">
                <a:latin typeface="DM Sans"/>
              </a:rPr>
              <a:t>, with a </a:t>
            </a:r>
            <a:r>
              <a:rPr lang="it-IT" sz="2600" dirty="0" err="1">
                <a:latin typeface="DM Sans"/>
              </a:rPr>
              <a:t>validity</a:t>
            </a:r>
            <a:r>
              <a:rPr lang="it-IT" sz="2600" dirty="0">
                <a:latin typeface="DM Sans"/>
              </a:rPr>
              <a:t> window and </a:t>
            </a:r>
            <a:r>
              <a:rPr lang="it-IT" sz="2600" dirty="0" err="1">
                <a:latin typeface="DM Sans"/>
              </a:rPr>
              <a:t>closed</a:t>
            </a:r>
            <a:r>
              <a:rPr lang="it-IT" sz="2600" dirty="0">
                <a:latin typeface="DM Sans"/>
              </a:rPr>
              <a:t> status.</a:t>
            </a:r>
            <a:br>
              <a:rPr lang="it-IT" sz="2600" dirty="0">
                <a:latin typeface="DM Sans"/>
              </a:rPr>
            </a:br>
            <a:r>
              <a:rPr lang="it-IT" sz="2600" dirty="0">
                <a:latin typeface="DM Sans"/>
              </a:rPr>
              <a:t>The </a:t>
            </a:r>
            <a:r>
              <a:rPr lang="it-IT" sz="2600" b="1" dirty="0" err="1">
                <a:latin typeface="DM Sans"/>
              </a:rPr>
              <a:t>Question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entity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is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linked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logically</a:t>
            </a:r>
            <a:r>
              <a:rPr lang="it-IT" sz="2600" dirty="0">
                <a:latin typeface="DM Sans"/>
              </a:rPr>
              <a:t> to a group </a:t>
            </a:r>
            <a:r>
              <a:rPr lang="it-IT" sz="2600" dirty="0" err="1">
                <a:latin typeface="DM Sans"/>
              </a:rPr>
              <a:t>through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groupId</a:t>
            </a:r>
            <a:r>
              <a:rPr lang="it-IT" sz="2600" dirty="0">
                <a:latin typeface="DM Sans"/>
              </a:rPr>
              <a:t>. </a:t>
            </a:r>
          </a:p>
          <a:p>
            <a:r>
              <a:rPr lang="it-IT" sz="2600" dirty="0">
                <a:latin typeface="DM Sans"/>
              </a:rPr>
              <a:t>For </a:t>
            </a:r>
            <a:r>
              <a:rPr lang="it-IT" sz="2600" dirty="0" err="1">
                <a:latin typeface="DM Sans"/>
              </a:rPr>
              <a:t>each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question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it</a:t>
            </a:r>
            <a:r>
              <a:rPr lang="it-IT" sz="2600" dirty="0">
                <a:latin typeface="DM Sans"/>
              </a:rPr>
              <a:t> stores fields like text, </a:t>
            </a:r>
            <a:r>
              <a:rPr lang="it-IT" sz="2600" dirty="0" err="1">
                <a:latin typeface="DM Sans"/>
              </a:rPr>
              <a:t>creation</a:t>
            </a:r>
            <a:r>
              <a:rPr lang="it-IT" sz="2600" dirty="0">
                <a:latin typeface="DM Sans"/>
              </a:rPr>
              <a:t> date, </a:t>
            </a:r>
            <a:r>
              <a:rPr lang="it-IT" sz="2600" dirty="0" err="1">
                <a:latin typeface="DM Sans"/>
              </a:rPr>
              <a:t>expiration</a:t>
            </a:r>
            <a:r>
              <a:rPr lang="it-IT" sz="2600" dirty="0">
                <a:latin typeface="DM Sans"/>
              </a:rPr>
              <a:t> (</a:t>
            </a:r>
            <a:r>
              <a:rPr lang="it-IT" sz="2600" dirty="0" err="1">
                <a:latin typeface="DM Sans"/>
              </a:rPr>
              <a:t>expiresAt</a:t>
            </a:r>
            <a:r>
              <a:rPr lang="it-IT" sz="2600" dirty="0">
                <a:latin typeface="DM Sans"/>
              </a:rPr>
              <a:t>), and a </a:t>
            </a:r>
            <a:r>
              <a:rPr lang="it-IT" sz="2600" dirty="0" err="1">
                <a:latin typeface="DM Sans"/>
              </a:rPr>
              <a:t>closed</a:t>
            </a:r>
            <a:r>
              <a:rPr lang="it-IT" sz="2600" dirty="0">
                <a:latin typeface="DM Sans"/>
              </a:rPr>
              <a:t> flag to stop interactions after the window. </a:t>
            </a:r>
          </a:p>
        </p:txBody>
      </p:sp>
      <p:sp>
        <p:nvSpPr>
          <p:cNvPr id="7" name="Google Shape;184;p17">
            <a:extLst>
              <a:ext uri="{FF2B5EF4-FFF2-40B4-BE49-F238E27FC236}">
                <a16:creationId xmlns:a16="http://schemas.microsoft.com/office/drawing/2014/main" id="{68C05CF7-0CAC-C4AA-6BDC-7EF49C109D40}"/>
              </a:ext>
            </a:extLst>
          </p:cNvPr>
          <p:cNvSpPr txBox="1"/>
          <p:nvPr/>
        </p:nvSpPr>
        <p:spPr>
          <a:xfrm>
            <a:off x="3124413" y="449822"/>
            <a:ext cx="1203917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00896B"/>
                </a:solidFill>
                <a:latin typeface="Calisto MT" panose="02040603050505030304" pitchFamily="18" charset="0"/>
                <a:ea typeface="Calistoga"/>
                <a:cs typeface="Calistoga"/>
                <a:sym typeface="Calistoga"/>
              </a:rPr>
              <a:t>Question service - database</a:t>
            </a:r>
            <a:endParaRPr sz="600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02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1B08DA7F-AA19-B55F-F930-2C45305C8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>
            <a:extLst>
              <a:ext uri="{FF2B5EF4-FFF2-40B4-BE49-F238E27FC236}">
                <a16:creationId xmlns:a16="http://schemas.microsoft.com/office/drawing/2014/main" id="{F45A1270-A6A0-AF74-78EE-AFED31C1BECD}"/>
              </a:ext>
            </a:extLst>
          </p:cNvPr>
          <p:cNvSpPr txBox="1"/>
          <p:nvPr/>
        </p:nvSpPr>
        <p:spPr>
          <a:xfrm>
            <a:off x="2312546" y="2706552"/>
            <a:ext cx="16010201" cy="86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499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4;p13" descr="Immagine che contiene logo, silhouette&#10;&#10;Il contenuto generato dall&amp;#39;IA potrebbe non essere corretto.">
            <a:extLst>
              <a:ext uri="{FF2B5EF4-FFF2-40B4-BE49-F238E27FC236}">
                <a16:creationId xmlns:a16="http://schemas.microsoft.com/office/drawing/2014/main" id="{96800C7B-18B6-784F-CD70-7F0DCB41E447}"/>
              </a:ext>
            </a:extLst>
          </p:cNvPr>
          <p:cNvSpPr/>
          <p:nvPr/>
        </p:nvSpPr>
        <p:spPr>
          <a:xfrm flipH="1">
            <a:off x="14222743" y="-241106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 extrusionOk="0">
                <a:moveTo>
                  <a:pt x="4294383" y="0"/>
                </a:moveTo>
                <a:lnTo>
                  <a:pt x="0" y="0"/>
                </a:lnTo>
                <a:lnTo>
                  <a:pt x="0" y="4114800"/>
                </a:lnTo>
                <a:lnTo>
                  <a:pt x="4294383" y="4114800"/>
                </a:lnTo>
                <a:lnTo>
                  <a:pt x="429438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Google Shape;337;p24">
            <a:extLst>
              <a:ext uri="{FF2B5EF4-FFF2-40B4-BE49-F238E27FC236}">
                <a16:creationId xmlns:a16="http://schemas.microsoft.com/office/drawing/2014/main" id="{91EEB05B-D84B-4210-CC52-D7EF39315391}"/>
              </a:ext>
            </a:extLst>
          </p:cNvPr>
          <p:cNvSpPr/>
          <p:nvPr/>
        </p:nvSpPr>
        <p:spPr>
          <a:xfrm>
            <a:off x="1532204" y="2222858"/>
            <a:ext cx="489334" cy="480730"/>
          </a:xfrm>
          <a:custGeom>
            <a:avLst/>
            <a:gdLst/>
            <a:ahLst/>
            <a:cxnLst/>
            <a:rect l="l" t="t" r="r" b="b"/>
            <a:pathLst>
              <a:path w="1974920" h="1881560" extrusionOk="0">
                <a:moveTo>
                  <a:pt x="0" y="0"/>
                </a:moveTo>
                <a:lnTo>
                  <a:pt x="1974919" y="0"/>
                </a:lnTo>
                <a:lnTo>
                  <a:pt x="1974919" y="1881560"/>
                </a:lnTo>
                <a:lnTo>
                  <a:pt x="0" y="1881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" name="Immagine 1" descr="Immagine che contiene testo, schermata, numero, software&#10;&#10;Il contenuto generato dall&amp;#39;IA potrebbe non essere corretto.">
            <a:extLst>
              <a:ext uri="{FF2B5EF4-FFF2-40B4-BE49-F238E27FC236}">
                <a16:creationId xmlns:a16="http://schemas.microsoft.com/office/drawing/2014/main" id="{094271DA-25A1-6788-BF44-E1620C715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426" y="3873694"/>
            <a:ext cx="11039781" cy="6161753"/>
          </a:xfrm>
          <a:prstGeom prst="rect">
            <a:avLst/>
          </a:prstGeom>
        </p:spPr>
      </p:pic>
      <p:sp>
        <p:nvSpPr>
          <p:cNvPr id="10" name="Google Shape;280;p23" descr="Immagine che contiene creatività, Elementi grafici&#10;&#10;Il contenuto generato dall&amp;#39;IA potrebbe non essere corretto.">
            <a:extLst>
              <a:ext uri="{FF2B5EF4-FFF2-40B4-BE49-F238E27FC236}">
                <a16:creationId xmlns:a16="http://schemas.microsoft.com/office/drawing/2014/main" id="{4BA7E4E1-FB1C-AC18-4888-A893ACF8CC97}"/>
              </a:ext>
            </a:extLst>
          </p:cNvPr>
          <p:cNvSpPr/>
          <p:nvPr/>
        </p:nvSpPr>
        <p:spPr>
          <a:xfrm rot="-3480000">
            <a:off x="-1745836" y="8092289"/>
            <a:ext cx="3875995" cy="3692767"/>
          </a:xfrm>
          <a:custGeom>
            <a:avLst/>
            <a:gdLst/>
            <a:ahLst/>
            <a:cxnLst/>
            <a:rect l="l" t="t" r="r" b="b"/>
            <a:pathLst>
              <a:path w="3875995" h="3692767" extrusionOk="0">
                <a:moveTo>
                  <a:pt x="0" y="0"/>
                </a:moveTo>
                <a:lnTo>
                  <a:pt x="3875996" y="0"/>
                </a:lnTo>
                <a:lnTo>
                  <a:pt x="3875996" y="3692766"/>
                </a:lnTo>
                <a:lnTo>
                  <a:pt x="0" y="3692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59DA122-028C-DC80-F364-C77554480FF7}"/>
              </a:ext>
            </a:extLst>
          </p:cNvPr>
          <p:cNvSpPr txBox="1"/>
          <p:nvPr/>
        </p:nvSpPr>
        <p:spPr>
          <a:xfrm>
            <a:off x="2540693" y="1616837"/>
            <a:ext cx="12709249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600" dirty="0">
                <a:latin typeface="DM Sans"/>
              </a:rPr>
              <a:t>Scope: </a:t>
            </a:r>
            <a:r>
              <a:rPr lang="it-IT" sz="2600" dirty="0" err="1">
                <a:latin typeface="DM Sans"/>
              </a:rPr>
              <a:t>Manages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application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identity</a:t>
            </a:r>
            <a:r>
              <a:rPr lang="it-IT" sz="2600" dirty="0">
                <a:latin typeface="DM Sans"/>
              </a:rPr>
              <a:t>: users, groups, memberships, </a:t>
            </a:r>
            <a:r>
              <a:rPr lang="it-IT" sz="2600" dirty="0" err="1">
                <a:latin typeface="DM Sans"/>
              </a:rPr>
              <a:t>invites</a:t>
            </a:r>
            <a:r>
              <a:rPr lang="it-IT" sz="2600" dirty="0">
                <a:latin typeface="DM Sans"/>
              </a:rPr>
              <a:t>, and </a:t>
            </a:r>
            <a:r>
              <a:rPr lang="it-IT" sz="2600" dirty="0" err="1">
                <a:latin typeface="DM Sans"/>
              </a:rPr>
              <a:t>references</a:t>
            </a:r>
            <a:r>
              <a:rPr lang="it-IT" sz="2600" dirty="0">
                <a:latin typeface="DM Sans"/>
              </a:rPr>
              <a:t> to </a:t>
            </a:r>
            <a:r>
              <a:rPr lang="it-IT" sz="2600" dirty="0" err="1">
                <a:latin typeface="DM Sans"/>
              </a:rPr>
              <a:t>questions</a:t>
            </a:r>
            <a:r>
              <a:rPr lang="it-IT" sz="2600" dirty="0">
                <a:latin typeface="DM Sans"/>
              </a:rPr>
              <a:t>.</a:t>
            </a:r>
            <a:br>
              <a:rPr lang="it-IT" sz="2600" dirty="0">
                <a:latin typeface="DM Sans"/>
              </a:rPr>
            </a:br>
            <a:r>
              <a:rPr lang="it-IT" sz="2600" b="1" dirty="0">
                <a:latin typeface="DM Sans"/>
              </a:rPr>
              <a:t>User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is</a:t>
            </a:r>
            <a:r>
              <a:rPr lang="it-IT" sz="2600" dirty="0">
                <a:latin typeface="DM Sans"/>
              </a:rPr>
              <a:t> the </a:t>
            </a:r>
            <a:r>
              <a:rPr lang="it-IT" sz="2600" dirty="0" err="1">
                <a:latin typeface="DM Sans"/>
              </a:rPr>
              <a:t>main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entity</a:t>
            </a:r>
            <a:r>
              <a:rPr lang="it-IT" sz="2600" dirty="0">
                <a:latin typeface="DM Sans"/>
              </a:rPr>
              <a:t>. </a:t>
            </a:r>
            <a:r>
              <a:rPr lang="it-IT" sz="2600" b="1" dirty="0">
                <a:latin typeface="DM Sans"/>
              </a:rPr>
              <a:t>Group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has</a:t>
            </a:r>
            <a:r>
              <a:rPr lang="it-IT" sz="2600" dirty="0">
                <a:latin typeface="DM Sans"/>
              </a:rPr>
              <a:t> a leader (</a:t>
            </a:r>
            <a:r>
              <a:rPr lang="it-IT" sz="2600" dirty="0" err="1">
                <a:latin typeface="DM Sans"/>
              </a:rPr>
              <a:t>leaderId</a:t>
            </a:r>
            <a:r>
              <a:rPr lang="it-IT" sz="2600" dirty="0">
                <a:latin typeface="DM Sans"/>
              </a:rPr>
              <a:t>) and can </a:t>
            </a:r>
            <a:r>
              <a:rPr lang="it-IT" sz="2600" dirty="0" err="1">
                <a:latin typeface="DM Sans"/>
              </a:rPr>
              <a:t>expose</a:t>
            </a:r>
            <a:r>
              <a:rPr lang="it-IT" sz="2600" dirty="0">
                <a:latin typeface="DM Sans"/>
              </a:rPr>
              <a:t> a </a:t>
            </a:r>
            <a:r>
              <a:rPr lang="it-IT" sz="2600" dirty="0" err="1">
                <a:latin typeface="DM Sans"/>
              </a:rPr>
              <a:t>joinCode</a:t>
            </a:r>
            <a:r>
              <a:rPr lang="it-IT" sz="2600" dirty="0">
                <a:latin typeface="DM Sans"/>
              </a:rPr>
              <a:t> for entry. </a:t>
            </a:r>
            <a:r>
              <a:rPr lang="it-IT" sz="2600" b="1" dirty="0">
                <a:latin typeface="DM Sans"/>
              </a:rPr>
              <a:t>Membership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connects</a:t>
            </a:r>
            <a:r>
              <a:rPr lang="it-IT" sz="2600" dirty="0">
                <a:latin typeface="DM Sans"/>
              </a:rPr>
              <a:t> users and groups via (</a:t>
            </a:r>
            <a:r>
              <a:rPr lang="it-IT" sz="2600" dirty="0" err="1">
                <a:latin typeface="DM Sans"/>
              </a:rPr>
              <a:t>userId</a:t>
            </a:r>
            <a:r>
              <a:rPr lang="it-IT" sz="2600" dirty="0">
                <a:latin typeface="DM Sans"/>
              </a:rPr>
              <a:t>, </a:t>
            </a:r>
            <a:r>
              <a:rPr lang="it-IT" sz="2600" dirty="0" err="1">
                <a:latin typeface="DM Sans"/>
              </a:rPr>
              <a:t>groupId</a:t>
            </a:r>
            <a:r>
              <a:rPr lang="it-IT" sz="2600" dirty="0">
                <a:latin typeface="DM Sans"/>
              </a:rPr>
              <a:t>). </a:t>
            </a:r>
            <a:r>
              <a:rPr lang="it-IT" sz="2600" b="1" dirty="0" err="1">
                <a:latin typeface="DM Sans"/>
              </a:rPr>
              <a:t>Invite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manages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invite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codes</a:t>
            </a:r>
            <a:r>
              <a:rPr lang="it-IT" sz="2600" dirty="0">
                <a:latin typeface="DM Sans"/>
              </a:rPr>
              <a:t>. </a:t>
            </a:r>
            <a:r>
              <a:rPr lang="it-IT" sz="2600" b="1" dirty="0" err="1">
                <a:latin typeface="DM Sans"/>
              </a:rPr>
              <a:t>QuestionRef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only</a:t>
            </a:r>
            <a:r>
              <a:rPr lang="it-IT" sz="2600" dirty="0">
                <a:latin typeface="DM Sans"/>
              </a:rPr>
              <a:t> stores </a:t>
            </a:r>
            <a:r>
              <a:rPr lang="it-IT" sz="2600" dirty="0" err="1">
                <a:latin typeface="DM Sans"/>
              </a:rPr>
              <a:t>IDs</a:t>
            </a:r>
            <a:r>
              <a:rPr lang="it-IT" sz="2600" dirty="0">
                <a:latin typeface="DM Sans"/>
              </a:rPr>
              <a:t> of </a:t>
            </a:r>
            <a:r>
              <a:rPr lang="it-IT" sz="2600" dirty="0" err="1">
                <a:latin typeface="DM Sans"/>
              </a:rPr>
              <a:t>external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questions</a:t>
            </a:r>
            <a:r>
              <a:rPr lang="it-IT" sz="2600" dirty="0">
                <a:latin typeface="DM Sans"/>
              </a:rPr>
              <a:t>. </a:t>
            </a: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69AABF71-3CF3-5151-3A60-9EB1725765A6}"/>
              </a:ext>
            </a:extLst>
          </p:cNvPr>
          <p:cNvSpPr txBox="1"/>
          <p:nvPr/>
        </p:nvSpPr>
        <p:spPr>
          <a:xfrm>
            <a:off x="3124413" y="449822"/>
            <a:ext cx="1203917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00896B"/>
                </a:solidFill>
                <a:latin typeface="Calisto MT" panose="02040603050505030304" pitchFamily="18" charset="0"/>
                <a:ea typeface="Calistoga"/>
                <a:cs typeface="Calistoga"/>
                <a:sym typeface="Calistoga"/>
              </a:rPr>
              <a:t>User service - database</a:t>
            </a:r>
            <a:endParaRPr sz="600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22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4692C16A-0B90-E0A7-10D7-C444C72B7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4;p13" descr="Immagine che contiene logo, silhouette&#10;&#10;Il contenuto generato dall&amp;#39;IA potrebbe non essere corretto.">
            <a:extLst>
              <a:ext uri="{FF2B5EF4-FFF2-40B4-BE49-F238E27FC236}">
                <a16:creationId xmlns:a16="http://schemas.microsoft.com/office/drawing/2014/main" id="{9E6778A9-BC1A-BDB0-01C1-23BDF9782459}"/>
              </a:ext>
            </a:extLst>
          </p:cNvPr>
          <p:cNvSpPr/>
          <p:nvPr/>
        </p:nvSpPr>
        <p:spPr>
          <a:xfrm flipH="1">
            <a:off x="14222743" y="-241106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 extrusionOk="0">
                <a:moveTo>
                  <a:pt x="4294383" y="0"/>
                </a:moveTo>
                <a:lnTo>
                  <a:pt x="0" y="0"/>
                </a:lnTo>
                <a:lnTo>
                  <a:pt x="0" y="4114800"/>
                </a:lnTo>
                <a:lnTo>
                  <a:pt x="4294383" y="4114800"/>
                </a:lnTo>
                <a:lnTo>
                  <a:pt x="429438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Google Shape;337;p24">
            <a:extLst>
              <a:ext uri="{FF2B5EF4-FFF2-40B4-BE49-F238E27FC236}">
                <a16:creationId xmlns:a16="http://schemas.microsoft.com/office/drawing/2014/main" id="{FBE7657F-FFEF-7957-AF41-42859E87CB62}"/>
              </a:ext>
            </a:extLst>
          </p:cNvPr>
          <p:cNvSpPr/>
          <p:nvPr/>
        </p:nvSpPr>
        <p:spPr>
          <a:xfrm>
            <a:off x="1532204" y="2222858"/>
            <a:ext cx="489334" cy="480730"/>
          </a:xfrm>
          <a:custGeom>
            <a:avLst/>
            <a:gdLst/>
            <a:ahLst/>
            <a:cxnLst/>
            <a:rect l="l" t="t" r="r" b="b"/>
            <a:pathLst>
              <a:path w="1974920" h="1881560" extrusionOk="0">
                <a:moveTo>
                  <a:pt x="0" y="0"/>
                </a:moveTo>
                <a:lnTo>
                  <a:pt x="1974919" y="0"/>
                </a:lnTo>
                <a:lnTo>
                  <a:pt x="1974919" y="1881560"/>
                </a:lnTo>
                <a:lnTo>
                  <a:pt x="0" y="1881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magine 2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471492D4-D4F7-797F-D62C-1103EC17B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772" y="3873694"/>
            <a:ext cx="4889090" cy="5378245"/>
          </a:xfrm>
          <a:prstGeom prst="rect">
            <a:avLst/>
          </a:prstGeom>
        </p:spPr>
      </p:pic>
      <p:sp>
        <p:nvSpPr>
          <p:cNvPr id="10" name="Google Shape;280;p23" descr="Immagine che contiene creatività, Elementi grafici&#10;&#10;Il contenuto generato dall&amp;#39;IA potrebbe non essere corretto.">
            <a:extLst>
              <a:ext uri="{FF2B5EF4-FFF2-40B4-BE49-F238E27FC236}">
                <a16:creationId xmlns:a16="http://schemas.microsoft.com/office/drawing/2014/main" id="{49703305-2CC9-FE3D-1CBA-FF25C5C865FC}"/>
              </a:ext>
            </a:extLst>
          </p:cNvPr>
          <p:cNvSpPr/>
          <p:nvPr/>
        </p:nvSpPr>
        <p:spPr>
          <a:xfrm rot="-3480000">
            <a:off x="-1745836" y="8092289"/>
            <a:ext cx="3875995" cy="3692767"/>
          </a:xfrm>
          <a:custGeom>
            <a:avLst/>
            <a:gdLst/>
            <a:ahLst/>
            <a:cxnLst/>
            <a:rect l="l" t="t" r="r" b="b"/>
            <a:pathLst>
              <a:path w="3875995" h="3692767" extrusionOk="0">
                <a:moveTo>
                  <a:pt x="0" y="0"/>
                </a:moveTo>
                <a:lnTo>
                  <a:pt x="3875996" y="0"/>
                </a:lnTo>
                <a:lnTo>
                  <a:pt x="3875996" y="3692766"/>
                </a:lnTo>
                <a:lnTo>
                  <a:pt x="0" y="3692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Google Shape;184;p17">
            <a:extLst>
              <a:ext uri="{FF2B5EF4-FFF2-40B4-BE49-F238E27FC236}">
                <a16:creationId xmlns:a16="http://schemas.microsoft.com/office/drawing/2014/main" id="{43564799-88E3-122A-DE82-FB9652534C58}"/>
              </a:ext>
            </a:extLst>
          </p:cNvPr>
          <p:cNvSpPr txBox="1"/>
          <p:nvPr/>
        </p:nvSpPr>
        <p:spPr>
          <a:xfrm>
            <a:off x="3124413" y="449822"/>
            <a:ext cx="1203917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00896B"/>
                </a:solidFill>
                <a:latin typeface="Calisto MT" panose="02040603050505030304" pitchFamily="18" charset="0"/>
                <a:ea typeface="Calistoga"/>
                <a:cs typeface="Calistoga"/>
                <a:sym typeface="Calistoga"/>
              </a:rPr>
              <a:t>Voting service - database</a:t>
            </a:r>
            <a:endParaRPr sz="600" dirty="0">
              <a:latin typeface="Calisto MT" panose="02040603050505030304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5E47C19-A97B-4EB2-BEFF-2FE63BCD0527}"/>
              </a:ext>
            </a:extLst>
          </p:cNvPr>
          <p:cNvSpPr txBox="1"/>
          <p:nvPr/>
        </p:nvSpPr>
        <p:spPr>
          <a:xfrm>
            <a:off x="2540693" y="1616837"/>
            <a:ext cx="12709249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600" dirty="0">
                <a:latin typeface="DM Sans"/>
              </a:rPr>
              <a:t>Scope: Records </a:t>
            </a:r>
            <a:r>
              <a:rPr lang="it-IT" sz="2600" dirty="0" err="1">
                <a:latin typeface="DM Sans"/>
              </a:rPr>
              <a:t>votes</a:t>
            </a:r>
            <a:r>
              <a:rPr lang="it-IT" sz="2600" dirty="0">
                <a:latin typeface="DM Sans"/>
              </a:rPr>
              <a:t> for </a:t>
            </a:r>
            <a:r>
              <a:rPr lang="it-IT" sz="2600" dirty="0" err="1">
                <a:latin typeface="DM Sans"/>
              </a:rPr>
              <a:t>each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question</a:t>
            </a:r>
            <a:r>
              <a:rPr lang="it-IT" sz="2600" dirty="0">
                <a:latin typeface="DM Sans"/>
              </a:rPr>
              <a:t> in a group, making sure </a:t>
            </a:r>
            <a:r>
              <a:rPr lang="it-IT" sz="2600" dirty="0" err="1">
                <a:latin typeface="DM Sans"/>
              </a:rPr>
              <a:t>each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voter</a:t>
            </a:r>
            <a:r>
              <a:rPr lang="it-IT" sz="2600" dirty="0">
                <a:latin typeface="DM Sans"/>
              </a:rPr>
              <a:t> can vote </a:t>
            </a:r>
            <a:r>
              <a:rPr lang="it-IT" sz="2600" dirty="0" err="1">
                <a:latin typeface="DM Sans"/>
              </a:rPr>
              <a:t>only</a:t>
            </a:r>
            <a:r>
              <a:rPr lang="it-IT" sz="2600" dirty="0">
                <a:latin typeface="DM Sans"/>
              </a:rPr>
              <a:t> once per </a:t>
            </a:r>
            <a:r>
              <a:rPr lang="it-IT" sz="2600" dirty="0" err="1">
                <a:latin typeface="DM Sans"/>
              </a:rPr>
              <a:t>question</a:t>
            </a:r>
            <a:r>
              <a:rPr lang="it-IT" sz="2600" dirty="0">
                <a:latin typeface="DM Sans"/>
              </a:rPr>
              <a:t>.</a:t>
            </a:r>
            <a:br>
              <a:rPr lang="it-IT" sz="2600" dirty="0">
                <a:latin typeface="DM Sans"/>
              </a:rPr>
            </a:br>
            <a:r>
              <a:rPr lang="it-IT" sz="2600" dirty="0">
                <a:latin typeface="DM Sans"/>
              </a:rPr>
              <a:t> </a:t>
            </a:r>
            <a:r>
              <a:rPr lang="it-IT" sz="2600" b="1" dirty="0">
                <a:latin typeface="DM Sans"/>
              </a:rPr>
              <a:t>Vote</a:t>
            </a:r>
            <a:r>
              <a:rPr lang="it-IT" sz="2600" dirty="0">
                <a:latin typeface="DM Sans"/>
              </a:rPr>
              <a:t> stores “</a:t>
            </a:r>
            <a:r>
              <a:rPr lang="it-IT" sz="2600" dirty="0" err="1">
                <a:latin typeface="DM Sans"/>
              </a:rPr>
              <a:t>who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votes</a:t>
            </a:r>
            <a:r>
              <a:rPr lang="it-IT" sz="2600" dirty="0">
                <a:latin typeface="DM Sans"/>
              </a:rPr>
              <a:t> for </a:t>
            </a:r>
            <a:r>
              <a:rPr lang="it-IT" sz="2600" dirty="0" err="1">
                <a:latin typeface="DM Sans"/>
              </a:rPr>
              <a:t>whom</a:t>
            </a:r>
            <a:r>
              <a:rPr lang="it-IT" sz="2600" dirty="0">
                <a:latin typeface="DM Sans"/>
              </a:rPr>
              <a:t>” on a </a:t>
            </a:r>
            <a:r>
              <a:rPr lang="it-IT" sz="2600" dirty="0" err="1">
                <a:latin typeface="DM Sans"/>
              </a:rPr>
              <a:t>given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questionId</a:t>
            </a:r>
            <a:r>
              <a:rPr lang="it-IT" sz="2600" dirty="0">
                <a:latin typeface="DM Sans"/>
              </a:rPr>
              <a:t> inside a </a:t>
            </a:r>
            <a:r>
              <a:rPr lang="it-IT" sz="2600" dirty="0" err="1">
                <a:latin typeface="DM Sans"/>
              </a:rPr>
              <a:t>groupId</a:t>
            </a:r>
            <a:r>
              <a:rPr lang="it-IT" sz="2600" dirty="0">
                <a:latin typeface="DM Sans"/>
              </a:rPr>
              <a:t>. The </a:t>
            </a:r>
            <a:r>
              <a:rPr lang="it-IT" sz="2600" dirty="0" err="1">
                <a:latin typeface="DM Sans"/>
              </a:rPr>
              <a:t>uniqueness</a:t>
            </a:r>
            <a:r>
              <a:rPr lang="it-IT" sz="2600" dirty="0">
                <a:latin typeface="DM Sans"/>
              </a:rPr>
              <a:t> </a:t>
            </a:r>
            <a:r>
              <a:rPr lang="it-IT" sz="2600" dirty="0" err="1">
                <a:latin typeface="DM Sans"/>
              </a:rPr>
              <a:t>constraint</a:t>
            </a:r>
            <a:r>
              <a:rPr lang="it-IT" sz="2600" dirty="0">
                <a:latin typeface="DM Sans"/>
              </a:rPr>
              <a:t> on (</a:t>
            </a:r>
            <a:r>
              <a:rPr lang="it-IT" sz="2600" dirty="0" err="1">
                <a:latin typeface="DM Sans"/>
              </a:rPr>
              <a:t>questionId</a:t>
            </a:r>
            <a:r>
              <a:rPr lang="it-IT" sz="2600" dirty="0">
                <a:latin typeface="DM Sans"/>
              </a:rPr>
              <a:t>, </a:t>
            </a:r>
            <a:r>
              <a:rPr lang="it-IT" sz="2600" dirty="0" err="1">
                <a:latin typeface="DM Sans"/>
              </a:rPr>
              <a:t>voterId</a:t>
            </a:r>
            <a:r>
              <a:rPr lang="it-IT" sz="2600" dirty="0">
                <a:latin typeface="DM Sans"/>
              </a:rPr>
              <a:t>) </a:t>
            </a:r>
            <a:r>
              <a:rPr lang="it-IT" sz="2600" dirty="0" err="1">
                <a:latin typeface="DM Sans"/>
              </a:rPr>
              <a:t>prevents</a:t>
            </a:r>
            <a:r>
              <a:rPr lang="it-IT" sz="2600" dirty="0">
                <a:latin typeface="DM Sans"/>
              </a:rPr>
              <a:t> duplicate </a:t>
            </a:r>
            <a:r>
              <a:rPr lang="it-IT" sz="2600" dirty="0" err="1">
                <a:latin typeface="DM Sans"/>
              </a:rPr>
              <a:t>votes</a:t>
            </a:r>
            <a:r>
              <a:rPr lang="it-IT" sz="2600" dirty="0">
                <a:latin typeface="DM Sans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14838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EC0781C4-8AEF-7DA7-6E41-9B712F8CA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0;p19">
            <a:extLst>
              <a:ext uri="{FF2B5EF4-FFF2-40B4-BE49-F238E27FC236}">
                <a16:creationId xmlns:a16="http://schemas.microsoft.com/office/drawing/2014/main" id="{0E0D89FF-3316-1C7A-2F2C-D04762F0EB66}"/>
              </a:ext>
            </a:extLst>
          </p:cNvPr>
          <p:cNvSpPr txBox="1"/>
          <p:nvPr/>
        </p:nvSpPr>
        <p:spPr>
          <a:xfrm>
            <a:off x="3328416" y="2731974"/>
            <a:ext cx="11631168" cy="360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DM Sans"/>
              </a:rPr>
              <a:t>It is a method used to estimate the size and complexity of a software project, based on what the system does, not how it's implemented.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dirty="0">
              <a:latin typeface="DM Sans"/>
            </a:endParaRP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latin typeface="DM Sans"/>
              </a:rPr>
              <a:t>ILF (Internal Logical Files): Data maintained within the system </a:t>
            </a: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latin typeface="DM Sans"/>
              </a:rPr>
              <a:t>EIF (External Interface Files): Data used by the system but maintained</a:t>
            </a: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latin typeface="DM Sans"/>
              </a:rPr>
              <a:t>externally</a:t>
            </a: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latin typeface="DM Sans"/>
              </a:rPr>
              <a:t>EI (External Inputs): Data coming into the system</a:t>
            </a: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latin typeface="DM Sans"/>
              </a:rPr>
              <a:t>EO (External Outputs): Processed output with internal logic </a:t>
            </a: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latin typeface="DM Sans"/>
              </a:rPr>
              <a:t>EQ (External Queries): Simple data retrieval operations 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492F67A-8488-1589-DB73-7312F6EEB97B}"/>
              </a:ext>
            </a:extLst>
          </p:cNvPr>
          <p:cNvGrpSpPr/>
          <p:nvPr/>
        </p:nvGrpSpPr>
        <p:grpSpPr>
          <a:xfrm>
            <a:off x="4511678" y="7384006"/>
            <a:ext cx="9264642" cy="1130182"/>
            <a:chOff x="4503101" y="7327841"/>
            <a:chExt cx="9264642" cy="1130182"/>
          </a:xfrm>
        </p:grpSpPr>
        <p:grpSp>
          <p:nvGrpSpPr>
            <p:cNvPr id="14" name="Google Shape;211;p19">
              <a:extLst>
                <a:ext uri="{FF2B5EF4-FFF2-40B4-BE49-F238E27FC236}">
                  <a16:creationId xmlns:a16="http://schemas.microsoft.com/office/drawing/2014/main" id="{CEAD8F57-E4C9-44B3-7CB5-C548C6E72B8A}"/>
                </a:ext>
              </a:extLst>
            </p:cNvPr>
            <p:cNvGrpSpPr/>
            <p:nvPr/>
          </p:nvGrpSpPr>
          <p:grpSpPr>
            <a:xfrm>
              <a:off x="4503101" y="7327841"/>
              <a:ext cx="9264642" cy="1130182"/>
              <a:chOff x="0" y="0"/>
              <a:chExt cx="2733497" cy="478179"/>
            </a:xfrm>
          </p:grpSpPr>
          <p:sp>
            <p:nvSpPr>
              <p:cNvPr id="16" name="Google Shape;212;p19">
                <a:extLst>
                  <a:ext uri="{FF2B5EF4-FFF2-40B4-BE49-F238E27FC236}">
                    <a16:creationId xmlns:a16="http://schemas.microsoft.com/office/drawing/2014/main" id="{12168244-993C-8ECA-AB30-EACB3409B970}"/>
                  </a:ext>
                </a:extLst>
              </p:cNvPr>
              <p:cNvSpPr/>
              <p:nvPr/>
            </p:nvSpPr>
            <p:spPr>
              <a:xfrm>
                <a:off x="0" y="0"/>
                <a:ext cx="2733497" cy="478179"/>
              </a:xfrm>
              <a:custGeom>
                <a:avLst/>
                <a:gdLst/>
                <a:ahLst/>
                <a:cxnLst/>
                <a:rect l="l" t="t" r="r" b="b"/>
                <a:pathLst>
                  <a:path w="2733497" h="478179" extrusionOk="0">
                    <a:moveTo>
                      <a:pt x="83564" y="0"/>
                    </a:moveTo>
                    <a:lnTo>
                      <a:pt x="2649932" y="0"/>
                    </a:lnTo>
                    <a:cubicBezTo>
                      <a:pt x="2672095" y="0"/>
                      <a:pt x="2693350" y="8804"/>
                      <a:pt x="2709021" y="24475"/>
                    </a:cubicBezTo>
                    <a:cubicBezTo>
                      <a:pt x="2724692" y="40147"/>
                      <a:pt x="2733497" y="61402"/>
                      <a:pt x="2733497" y="83564"/>
                    </a:cubicBezTo>
                    <a:lnTo>
                      <a:pt x="2733497" y="394615"/>
                    </a:lnTo>
                    <a:cubicBezTo>
                      <a:pt x="2733497" y="416778"/>
                      <a:pt x="2724692" y="438033"/>
                      <a:pt x="2709021" y="453704"/>
                    </a:cubicBezTo>
                    <a:cubicBezTo>
                      <a:pt x="2693350" y="469375"/>
                      <a:pt x="2672095" y="478179"/>
                      <a:pt x="2649932" y="478179"/>
                    </a:cubicBezTo>
                    <a:lnTo>
                      <a:pt x="83564" y="478179"/>
                    </a:lnTo>
                    <a:cubicBezTo>
                      <a:pt x="61402" y="478179"/>
                      <a:pt x="40147" y="469375"/>
                      <a:pt x="24475" y="453704"/>
                    </a:cubicBezTo>
                    <a:cubicBezTo>
                      <a:pt x="8804" y="438033"/>
                      <a:pt x="0" y="416778"/>
                      <a:pt x="0" y="394615"/>
                    </a:cubicBezTo>
                    <a:lnTo>
                      <a:pt x="0" y="83564"/>
                    </a:lnTo>
                    <a:cubicBezTo>
                      <a:pt x="0" y="61402"/>
                      <a:pt x="8804" y="40147"/>
                      <a:pt x="24475" y="24475"/>
                    </a:cubicBezTo>
                    <a:cubicBezTo>
                      <a:pt x="40147" y="8804"/>
                      <a:pt x="61402" y="0"/>
                      <a:pt x="83564" y="0"/>
                    </a:cubicBezTo>
                    <a:close/>
                  </a:path>
                </a:pathLst>
              </a:custGeom>
              <a:solidFill>
                <a:srgbClr val="00896B"/>
              </a:solidFill>
              <a:ln w="571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13;p19">
                <a:extLst>
                  <a:ext uri="{FF2B5EF4-FFF2-40B4-BE49-F238E27FC236}">
                    <a16:creationId xmlns:a16="http://schemas.microsoft.com/office/drawing/2014/main" id="{DA9C5E80-4A5F-B89A-C5B8-DDD760FF3BF0}"/>
                  </a:ext>
                </a:extLst>
              </p:cNvPr>
              <p:cNvSpPr txBox="1"/>
              <p:nvPr/>
            </p:nvSpPr>
            <p:spPr>
              <a:xfrm>
                <a:off x="0" y="9525"/>
                <a:ext cx="2733497" cy="468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1700" tIns="61700" rIns="61700" bIns="61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6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" name="Google Shape;216;p19">
              <a:extLst>
                <a:ext uri="{FF2B5EF4-FFF2-40B4-BE49-F238E27FC236}">
                  <a16:creationId xmlns:a16="http://schemas.microsoft.com/office/drawing/2014/main" id="{DD198586-CEFB-B5DC-A358-5D37252C2B32}"/>
                </a:ext>
              </a:extLst>
            </p:cNvPr>
            <p:cNvSpPr txBox="1"/>
            <p:nvPr/>
          </p:nvSpPr>
          <p:spPr>
            <a:xfrm>
              <a:off x="5113922" y="7673355"/>
              <a:ext cx="80430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sz="3000" b="1" dirty="0">
                  <a:solidFill>
                    <a:srgbClr val="FFFFFF"/>
                  </a:solidFill>
                  <a:latin typeface="DM Sans"/>
                </a:rPr>
                <a:t>Estimated Software Size: 2.5 KLOC</a:t>
              </a:r>
            </a:p>
          </p:txBody>
        </p:sp>
      </p:grpSp>
      <p:sp>
        <p:nvSpPr>
          <p:cNvPr id="22" name="Google Shape;114;p14">
            <a:extLst>
              <a:ext uri="{FF2B5EF4-FFF2-40B4-BE49-F238E27FC236}">
                <a16:creationId xmlns:a16="http://schemas.microsoft.com/office/drawing/2014/main" id="{030A441A-B8B7-D52E-98EF-26D970CF772D}"/>
              </a:ext>
            </a:extLst>
          </p:cNvPr>
          <p:cNvSpPr/>
          <p:nvPr/>
        </p:nvSpPr>
        <p:spPr>
          <a:xfrm>
            <a:off x="-2571750" y="514350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 extrusionOk="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Google Shape;115;p14">
            <a:extLst>
              <a:ext uri="{FF2B5EF4-FFF2-40B4-BE49-F238E27FC236}">
                <a16:creationId xmlns:a16="http://schemas.microsoft.com/office/drawing/2014/main" id="{73DB45ED-E0C7-D312-EEE9-E7781D499687}"/>
              </a:ext>
            </a:extLst>
          </p:cNvPr>
          <p:cNvSpPr/>
          <p:nvPr/>
        </p:nvSpPr>
        <p:spPr>
          <a:xfrm>
            <a:off x="-257175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 extrusionOk="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" name="Google Shape;116;p14">
            <a:extLst>
              <a:ext uri="{FF2B5EF4-FFF2-40B4-BE49-F238E27FC236}">
                <a16:creationId xmlns:a16="http://schemas.microsoft.com/office/drawing/2014/main" id="{04CC0412-86C9-01E7-F1A0-DC709CD7BDFE}"/>
              </a:ext>
            </a:extLst>
          </p:cNvPr>
          <p:cNvSpPr/>
          <p:nvPr/>
        </p:nvSpPr>
        <p:spPr>
          <a:xfrm>
            <a:off x="15716250" y="514350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 extrusionOk="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Google Shape;117;p14">
            <a:extLst>
              <a:ext uri="{FF2B5EF4-FFF2-40B4-BE49-F238E27FC236}">
                <a16:creationId xmlns:a16="http://schemas.microsoft.com/office/drawing/2014/main" id="{E5E56760-942C-2B38-9584-EF3BEC3B117C}"/>
              </a:ext>
            </a:extLst>
          </p:cNvPr>
          <p:cNvSpPr/>
          <p:nvPr/>
        </p:nvSpPr>
        <p:spPr>
          <a:xfrm>
            <a:off x="1571625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 extrusionOk="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" name="Google Shape;184;p17">
            <a:extLst>
              <a:ext uri="{FF2B5EF4-FFF2-40B4-BE49-F238E27FC236}">
                <a16:creationId xmlns:a16="http://schemas.microsoft.com/office/drawing/2014/main" id="{A48B5010-2280-A99D-8A17-0B2F73CC76AF}"/>
              </a:ext>
            </a:extLst>
          </p:cNvPr>
          <p:cNvSpPr txBox="1"/>
          <p:nvPr/>
        </p:nvSpPr>
        <p:spPr>
          <a:xfrm>
            <a:off x="3124413" y="449822"/>
            <a:ext cx="1203917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00896B"/>
                </a:solidFill>
                <a:latin typeface="Calisto MT" panose="02040603050505030304" pitchFamily="18" charset="0"/>
                <a:ea typeface="Calistoga"/>
                <a:cs typeface="Calistoga"/>
                <a:sym typeface="Calistoga"/>
              </a:rPr>
              <a:t>Function points</a:t>
            </a:r>
            <a:endParaRPr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49774D83-8574-6674-22F2-370D57231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4;p13" descr="Immagine che contiene logo, silhouette&#10;&#10;Il contenuto generato dall&amp;#39;IA potrebbe non essere corretto.">
            <a:extLst>
              <a:ext uri="{FF2B5EF4-FFF2-40B4-BE49-F238E27FC236}">
                <a16:creationId xmlns:a16="http://schemas.microsoft.com/office/drawing/2014/main" id="{692A28E4-2119-AD0E-40B4-C6DE911EE984}"/>
              </a:ext>
            </a:extLst>
          </p:cNvPr>
          <p:cNvSpPr/>
          <p:nvPr/>
        </p:nvSpPr>
        <p:spPr>
          <a:xfrm flipH="1">
            <a:off x="14222743" y="-241106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 extrusionOk="0">
                <a:moveTo>
                  <a:pt x="4294383" y="0"/>
                </a:moveTo>
                <a:lnTo>
                  <a:pt x="0" y="0"/>
                </a:lnTo>
                <a:lnTo>
                  <a:pt x="0" y="4114800"/>
                </a:lnTo>
                <a:lnTo>
                  <a:pt x="4294383" y="4114800"/>
                </a:lnTo>
                <a:lnTo>
                  <a:pt x="429438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Google Shape;280;p23" descr="Immagine che contiene creatività, Elementi grafici&#10;&#10;Il contenuto generato dall&amp;#39;IA potrebbe non essere corretto.">
            <a:extLst>
              <a:ext uri="{FF2B5EF4-FFF2-40B4-BE49-F238E27FC236}">
                <a16:creationId xmlns:a16="http://schemas.microsoft.com/office/drawing/2014/main" id="{C5B93ACD-926C-E702-4143-9DD410D20D86}"/>
              </a:ext>
            </a:extLst>
          </p:cNvPr>
          <p:cNvSpPr/>
          <p:nvPr/>
        </p:nvSpPr>
        <p:spPr>
          <a:xfrm rot="-3480000">
            <a:off x="-1745836" y="8092289"/>
            <a:ext cx="3875995" cy="3692767"/>
          </a:xfrm>
          <a:custGeom>
            <a:avLst/>
            <a:gdLst/>
            <a:ahLst/>
            <a:cxnLst/>
            <a:rect l="l" t="t" r="r" b="b"/>
            <a:pathLst>
              <a:path w="3875995" h="3692767" extrusionOk="0">
                <a:moveTo>
                  <a:pt x="0" y="0"/>
                </a:moveTo>
                <a:lnTo>
                  <a:pt x="3875996" y="0"/>
                </a:lnTo>
                <a:lnTo>
                  <a:pt x="3875996" y="3692766"/>
                </a:lnTo>
                <a:lnTo>
                  <a:pt x="0" y="3692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78E594C-97DB-E7BE-7145-DA25ADFF090D}"/>
                  </a:ext>
                </a:extLst>
              </p:cNvPr>
              <p:cNvSpPr txBox="1"/>
              <p:nvPr/>
            </p:nvSpPr>
            <p:spPr>
              <a:xfrm>
                <a:off x="595424" y="3084261"/>
                <a:ext cx="7581014" cy="2492990"/>
              </a:xfrm>
              <a:prstGeom prst="rect">
                <a:avLst/>
              </a:prstGeom>
              <a:noFill/>
              <a:ln>
                <a:solidFill>
                  <a:srgbClr val="00896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latin typeface="DM Sans"/>
                  </a:rPr>
                  <a:t>Effort</a:t>
                </a:r>
              </a:p>
              <a:p>
                <a:endParaRPr lang="en-US" sz="2600" dirty="0">
                  <a:latin typeface="DM San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𝑃𝑀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𝑆𝑖𝑧</m:t>
                      </m:r>
                      <m:sSup>
                        <m:sSupPr>
                          <m:ctrlPr>
                            <a:rPr lang="it-IT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p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×∏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𝐸𝑀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≈5 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𝑃𝑀</m:t>
                      </m:r>
                    </m:oMath>
                  </m:oMathPara>
                </a14:m>
                <a:endParaRPr lang="en-US" sz="2600" dirty="0">
                  <a:latin typeface="Cambria Math" panose="02040503050406030204" pitchFamily="18" charset="0"/>
                </a:endParaRPr>
              </a:p>
              <a:p>
                <a:endParaRPr lang="en-US" sz="2600" dirty="0">
                  <a:latin typeface="Cambria Math" panose="02040503050406030204" pitchFamily="18" charset="0"/>
                </a:endParaRPr>
              </a:p>
              <a:p>
                <a:r>
                  <a:rPr lang="en-US" sz="2600" dirty="0">
                    <a:latin typeface="DM Sans"/>
                  </a:rPr>
                  <a:t>So, the estimated effort according to COCOMO II was of almost 5 Person Months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78E594C-97DB-E7BE-7145-DA25ADFF0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24" y="3084261"/>
                <a:ext cx="7581014" cy="2492990"/>
              </a:xfrm>
              <a:prstGeom prst="rect">
                <a:avLst/>
              </a:prstGeom>
              <a:blipFill>
                <a:blip r:embed="rId5"/>
                <a:stretch>
                  <a:fillRect l="-1336" t="-2020" r="-668" b="-5051"/>
                </a:stretch>
              </a:blipFill>
              <a:ln>
                <a:solidFill>
                  <a:srgbClr val="00896B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A19CFD2-3A98-4A86-217C-2B4BB4E46788}"/>
                  </a:ext>
                </a:extLst>
              </p:cNvPr>
              <p:cNvSpPr txBox="1"/>
              <p:nvPr/>
            </p:nvSpPr>
            <p:spPr>
              <a:xfrm>
                <a:off x="8672624" y="3084261"/>
                <a:ext cx="7987744" cy="2492990"/>
              </a:xfrm>
              <a:prstGeom prst="rect">
                <a:avLst/>
              </a:prstGeom>
              <a:noFill/>
              <a:ln>
                <a:solidFill>
                  <a:srgbClr val="00896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latin typeface="DM Sans"/>
                  </a:rPr>
                  <a:t>Schedule (time do develop)</a:t>
                </a:r>
              </a:p>
              <a:p>
                <a:endParaRPr lang="en-US" sz="2600" dirty="0">
                  <a:latin typeface="DM San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600" i="1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𝐷𝐸𝑉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it-IT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it-IT" sz="2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it-IT" sz="26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5.3 </m:t>
                      </m:r>
                      <m:r>
                        <a:rPr lang="it-IT" sz="2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it-IT" sz="2600" dirty="0"/>
                </a:br>
                <a:endParaRPr lang="it-IT" sz="2600" dirty="0"/>
              </a:p>
              <a:p>
                <a:br>
                  <a:rPr lang="it-IT" sz="2600" dirty="0">
                    <a:latin typeface="DM Sans"/>
                  </a:rPr>
                </a:br>
                <a:r>
                  <a:rPr lang="it-IT" sz="2600" dirty="0">
                    <a:latin typeface="DM Sans"/>
                  </a:rPr>
                  <a:t>So, the </a:t>
                </a:r>
                <a:r>
                  <a:rPr lang="it-IT" sz="2600" dirty="0" err="1">
                    <a:latin typeface="DM Sans"/>
                  </a:rPr>
                  <a:t>estimated</a:t>
                </a:r>
                <a:r>
                  <a:rPr lang="it-IT" sz="2600" dirty="0">
                    <a:latin typeface="DM Sans"/>
                  </a:rPr>
                  <a:t> time to </a:t>
                </a:r>
                <a:r>
                  <a:rPr lang="it-IT" sz="2600" dirty="0" err="1">
                    <a:latin typeface="DM Sans"/>
                  </a:rPr>
                  <a:t>develop</a:t>
                </a:r>
                <a:r>
                  <a:rPr lang="it-IT" sz="2600" dirty="0">
                    <a:latin typeface="DM Sans"/>
                  </a:rPr>
                  <a:t> the project </a:t>
                </a:r>
                <a:r>
                  <a:rPr lang="it-IT" sz="2600" dirty="0" err="1">
                    <a:latin typeface="DM Sans"/>
                  </a:rPr>
                  <a:t>was</a:t>
                </a:r>
                <a:r>
                  <a:rPr lang="it-IT" sz="2600" dirty="0">
                    <a:latin typeface="DM Sans"/>
                  </a:rPr>
                  <a:t> of </a:t>
                </a:r>
                <a:r>
                  <a:rPr lang="it-IT" sz="2600" dirty="0" err="1">
                    <a:latin typeface="DM Sans"/>
                  </a:rPr>
                  <a:t>almost</a:t>
                </a:r>
                <a:r>
                  <a:rPr lang="it-IT" sz="2600" dirty="0">
                    <a:latin typeface="DM Sans"/>
                  </a:rPr>
                  <a:t> 5 </a:t>
                </a:r>
                <a:r>
                  <a:rPr lang="it-IT" sz="2600" dirty="0" err="1">
                    <a:latin typeface="DM Sans"/>
                  </a:rPr>
                  <a:t>months</a:t>
                </a:r>
                <a:r>
                  <a:rPr lang="it-IT" sz="2600" dirty="0">
                    <a:latin typeface="DM Sans"/>
                  </a:rPr>
                  <a:t> 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A19CFD2-3A98-4A86-217C-2B4BB4E46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624" y="3084261"/>
                <a:ext cx="7987744" cy="2492990"/>
              </a:xfrm>
              <a:prstGeom prst="rect">
                <a:avLst/>
              </a:prstGeom>
              <a:blipFill>
                <a:blip r:embed="rId6"/>
                <a:stretch>
                  <a:fillRect l="-1268" t="-2020" b="-5051"/>
                </a:stretch>
              </a:blipFill>
              <a:ln>
                <a:solidFill>
                  <a:srgbClr val="00896B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982860-E800-836D-BFA3-779B0EE92426}"/>
              </a:ext>
            </a:extLst>
          </p:cNvPr>
          <p:cNvSpPr txBox="1"/>
          <p:nvPr/>
        </p:nvSpPr>
        <p:spPr>
          <a:xfrm>
            <a:off x="3613889" y="6544975"/>
            <a:ext cx="12540418" cy="353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  <a:buNone/>
            </a:pPr>
            <a:r>
              <a:rPr lang="en-US" sz="2600" dirty="0">
                <a:latin typeface="DM Sans"/>
              </a:rPr>
              <a:t>Despite COCOMO II predicting 5 PM and a 5-month schedule, we successfully delivered the project in 4 months with a 5-person team.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2600" dirty="0">
                <a:latin typeface="DM Sans"/>
              </a:rPr>
              <a:t>How we achieved this:</a:t>
            </a:r>
          </a:p>
          <a:p>
            <a:pPr algn="l">
              <a:buFont typeface="+mj-lt"/>
              <a:buAutoNum type="arabicPeriod"/>
            </a:pPr>
            <a:r>
              <a:rPr lang="en-US" sz="2600" dirty="0">
                <a:latin typeface="DM Sans"/>
              </a:rPr>
              <a:t> Full parallelization of tasks across frontend, backend, and DB.</a:t>
            </a:r>
          </a:p>
          <a:p>
            <a:pPr algn="l">
              <a:buFont typeface="+mj-lt"/>
              <a:buAutoNum type="arabicPeriod"/>
            </a:pPr>
            <a:r>
              <a:rPr lang="en-US" sz="2600" dirty="0">
                <a:latin typeface="DM Sans"/>
              </a:rPr>
              <a:t> Resource optimization</a:t>
            </a:r>
          </a:p>
          <a:p>
            <a:pPr algn="l">
              <a:buFont typeface="+mj-lt"/>
              <a:buAutoNum type="arabicPeriod"/>
            </a:pPr>
            <a:r>
              <a:rPr lang="en-US" sz="2600" dirty="0">
                <a:latin typeface="DM Sans"/>
              </a:rPr>
              <a:t> Strict scope control to prevent feature creep and keep the workload stable.</a:t>
            </a:r>
          </a:p>
          <a:p>
            <a:pPr algn="l">
              <a:buFont typeface="+mj-lt"/>
              <a:buAutoNum type="arabicPeriod"/>
            </a:pPr>
            <a:r>
              <a:rPr lang="en-US" sz="2600" dirty="0">
                <a:latin typeface="DM Sans"/>
              </a:rPr>
              <a:t> Efficient collaboration with clear responsibilities and agile sprints</a:t>
            </a:r>
            <a:r>
              <a:rPr lang="en-US" sz="2600" b="0" i="0" dirty="0">
                <a:solidFill>
                  <a:srgbClr val="CCCCCC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16" name="Google Shape;184;p17">
            <a:extLst>
              <a:ext uri="{FF2B5EF4-FFF2-40B4-BE49-F238E27FC236}">
                <a16:creationId xmlns:a16="http://schemas.microsoft.com/office/drawing/2014/main" id="{D543F48D-E337-6CCC-AB5B-3375AA316C2B}"/>
              </a:ext>
            </a:extLst>
          </p:cNvPr>
          <p:cNvSpPr txBox="1"/>
          <p:nvPr/>
        </p:nvSpPr>
        <p:spPr>
          <a:xfrm>
            <a:off x="3124413" y="449822"/>
            <a:ext cx="12039170" cy="218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8000" dirty="0">
                <a:solidFill>
                  <a:srgbClr val="00896B"/>
                </a:solidFill>
                <a:latin typeface="Calisto MT" panose="02040603050505030304" pitchFamily="18" charset="0"/>
                <a:cs typeface="Calistoga"/>
                <a:sym typeface="Calistoga"/>
              </a:rPr>
              <a:t>COCOMO II </a:t>
            </a:r>
          </a:p>
          <a:p>
            <a:pPr lvl="0" algn="ctr"/>
            <a:r>
              <a:rPr lang="en-US" sz="4800" dirty="0">
                <a:solidFill>
                  <a:srgbClr val="00896B"/>
                </a:solidFill>
                <a:latin typeface="Calisto MT" panose="02040603050505030304" pitchFamily="18" charset="0"/>
                <a:cs typeface="Calistoga"/>
                <a:sym typeface="Calistoga"/>
              </a:rPr>
              <a:t>post- architectural model</a:t>
            </a:r>
            <a:endParaRPr lang="en-US" sz="4800" dirty="0">
              <a:latin typeface="Calisto MT" panose="02040603050505030304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9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3" descr="Immagine che contiene logo, silhouette&#10;&#10;Il contenuto generato dall&amp;#39;IA potrebbe non essere corretto.">
            <a:extLst>
              <a:ext uri="{FF2B5EF4-FFF2-40B4-BE49-F238E27FC236}">
                <a16:creationId xmlns:a16="http://schemas.microsoft.com/office/drawing/2014/main" id="{3FF59E43-3B26-D1C9-C0D6-EEA3FAE2107F}"/>
              </a:ext>
            </a:extLst>
          </p:cNvPr>
          <p:cNvSpPr/>
          <p:nvPr/>
        </p:nvSpPr>
        <p:spPr>
          <a:xfrm flipH="1">
            <a:off x="14222743" y="-241106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 extrusionOk="0">
                <a:moveTo>
                  <a:pt x="4294383" y="0"/>
                </a:moveTo>
                <a:lnTo>
                  <a:pt x="0" y="0"/>
                </a:lnTo>
                <a:lnTo>
                  <a:pt x="0" y="4114800"/>
                </a:lnTo>
                <a:lnTo>
                  <a:pt x="4294383" y="4114800"/>
                </a:lnTo>
                <a:lnTo>
                  <a:pt x="429438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280;p23" descr="Immagine che contiene creatività, Elementi grafici&#10;&#10;Il contenuto generato dall&amp;#39;IA potrebbe non essere corretto.">
            <a:extLst>
              <a:ext uri="{FF2B5EF4-FFF2-40B4-BE49-F238E27FC236}">
                <a16:creationId xmlns:a16="http://schemas.microsoft.com/office/drawing/2014/main" id="{26C4CD32-03E5-3D20-B001-E64BE8EA2C1A}"/>
              </a:ext>
            </a:extLst>
          </p:cNvPr>
          <p:cNvSpPr/>
          <p:nvPr/>
        </p:nvSpPr>
        <p:spPr>
          <a:xfrm rot="-3480000">
            <a:off x="-1745836" y="8092289"/>
            <a:ext cx="3875995" cy="3692767"/>
          </a:xfrm>
          <a:custGeom>
            <a:avLst/>
            <a:gdLst/>
            <a:ahLst/>
            <a:cxnLst/>
            <a:rect l="l" t="t" r="r" b="b"/>
            <a:pathLst>
              <a:path w="3875995" h="3692767" extrusionOk="0">
                <a:moveTo>
                  <a:pt x="0" y="0"/>
                </a:moveTo>
                <a:lnTo>
                  <a:pt x="3875996" y="0"/>
                </a:lnTo>
                <a:lnTo>
                  <a:pt x="3875996" y="3692766"/>
                </a:lnTo>
                <a:lnTo>
                  <a:pt x="0" y="3692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EEFB85C-5928-1F7D-DD92-857D885B01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14"/>
          <a:stretch>
            <a:fillRect/>
          </a:stretch>
        </p:blipFill>
        <p:spPr>
          <a:xfrm>
            <a:off x="3035808" y="1875319"/>
            <a:ext cx="12216384" cy="7998931"/>
          </a:xfrm>
          <a:prstGeom prst="rect">
            <a:avLst/>
          </a:prstGeom>
        </p:spPr>
      </p:pic>
      <p:sp>
        <p:nvSpPr>
          <p:cNvPr id="9" name="Google Shape;184;p17">
            <a:extLst>
              <a:ext uri="{FF2B5EF4-FFF2-40B4-BE49-F238E27FC236}">
                <a16:creationId xmlns:a16="http://schemas.microsoft.com/office/drawing/2014/main" id="{22937E37-FB57-9CBE-1FD9-B61F260D1E95}"/>
              </a:ext>
            </a:extLst>
          </p:cNvPr>
          <p:cNvSpPr txBox="1"/>
          <p:nvPr/>
        </p:nvSpPr>
        <p:spPr>
          <a:xfrm>
            <a:off x="3124413" y="449822"/>
            <a:ext cx="1203917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00896B"/>
                </a:solidFill>
                <a:latin typeface="Calisto MT" panose="02040603050505030304" pitchFamily="18" charset="0"/>
                <a:ea typeface="Calistoga"/>
                <a:cs typeface="Calistoga"/>
                <a:sym typeface="Calistoga"/>
              </a:rPr>
              <a:t>Product backlog</a:t>
            </a:r>
            <a:endParaRPr dirty="0">
              <a:latin typeface="Calisto MT" panose="0204060305050503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C396071-F94D-9C68-266C-07898592B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87" y="319560"/>
            <a:ext cx="17628225" cy="9647880"/>
          </a:xfrm>
          <a:prstGeom prst="rect">
            <a:avLst/>
          </a:prstGeom>
          <a:ln>
            <a:solidFill>
              <a:srgbClr val="00896B"/>
            </a:solidFill>
          </a:ln>
        </p:spPr>
      </p:pic>
      <p:sp>
        <p:nvSpPr>
          <p:cNvPr id="160" name="Google Shape;160;p16"/>
          <p:cNvSpPr txBox="1"/>
          <p:nvPr/>
        </p:nvSpPr>
        <p:spPr>
          <a:xfrm>
            <a:off x="6662438" y="167160"/>
            <a:ext cx="162306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00896B"/>
                </a:solidFill>
                <a:latin typeface="Calisto MT" panose="02040603050505030304" pitchFamily="18" charset="0"/>
                <a:ea typeface="Calistoga"/>
                <a:cs typeface="Calistoga"/>
                <a:sym typeface="Calistoga"/>
              </a:rPr>
              <a:t>SCRUM</a:t>
            </a:r>
            <a:endParaRPr dirty="0">
              <a:latin typeface="Calisto MT" panose="0204060305050503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/>
          <p:nvPr/>
        </p:nvSpPr>
        <p:spPr>
          <a:xfrm>
            <a:off x="1028700" y="3624396"/>
            <a:ext cx="16230600" cy="5374327"/>
          </a:xfrm>
          <a:custGeom>
            <a:avLst/>
            <a:gdLst/>
            <a:ahLst/>
            <a:cxnLst/>
            <a:rect l="l" t="t" r="r" b="b"/>
            <a:pathLst>
              <a:path w="4274726" h="1643758" extrusionOk="0">
                <a:moveTo>
                  <a:pt x="0" y="0"/>
                </a:moveTo>
                <a:lnTo>
                  <a:pt x="4274726" y="0"/>
                </a:lnTo>
                <a:lnTo>
                  <a:pt x="4274726" y="1643758"/>
                </a:lnTo>
                <a:lnTo>
                  <a:pt x="0" y="1643758"/>
                </a:lnTo>
                <a:close/>
              </a:path>
            </a:pathLst>
          </a:custGeom>
          <a:solidFill>
            <a:srgbClr val="FFB1C3">
              <a:alpha val="60000"/>
            </a:srgbClr>
          </a:solidFill>
          <a:ln w="38100" cap="sq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83" name="Google Shape;183;p17"/>
          <p:cNvSpPr/>
          <p:nvPr/>
        </p:nvSpPr>
        <p:spPr>
          <a:xfrm>
            <a:off x="14809461" y="-838200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 extrusionOk="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4" name="Google Shape;184;p17"/>
          <p:cNvSpPr txBox="1"/>
          <p:nvPr/>
        </p:nvSpPr>
        <p:spPr>
          <a:xfrm>
            <a:off x="3124413" y="449822"/>
            <a:ext cx="1203917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00896B"/>
                </a:solidFill>
                <a:latin typeface="Calisto MT" panose="02040603050505030304" pitchFamily="18" charset="0"/>
                <a:ea typeface="Calistoga"/>
                <a:cs typeface="Calistoga"/>
                <a:sym typeface="Calistoga"/>
              </a:rPr>
              <a:t>Description</a:t>
            </a:r>
            <a:endParaRPr dirty="0">
              <a:latin typeface="Calisto MT" panose="02040603050505030304" pitchFamily="18" charset="0"/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1717969" y="4069086"/>
            <a:ext cx="14852059" cy="4484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 dirty="0">
                <a:latin typeface="DM Sans"/>
                <a:sym typeface="DM Sans"/>
              </a:rPr>
              <a:t>The </a:t>
            </a:r>
            <a:r>
              <a:rPr lang="en-US" sz="2950" i="1" dirty="0" err="1">
                <a:latin typeface="DM Sans"/>
                <a:sym typeface="DM Sans"/>
              </a:rPr>
              <a:t>LikelyWho</a:t>
            </a:r>
            <a:r>
              <a:rPr lang="en-US" sz="2950" i="1" dirty="0">
                <a:latin typeface="DM Sans"/>
                <a:sym typeface="DM Sans"/>
              </a:rPr>
              <a:t>? </a:t>
            </a:r>
            <a:r>
              <a:rPr lang="en-US" sz="2950" dirty="0">
                <a:latin typeface="DM Sans"/>
                <a:sym typeface="DM Sans"/>
              </a:rPr>
              <a:t>is a </a:t>
            </a:r>
            <a:r>
              <a:rPr lang="en-US" sz="2950" dirty="0">
                <a:latin typeface="DM Sans"/>
              </a:rPr>
              <a:t>distributed social game where groups of users answer fun questions such as </a:t>
            </a:r>
            <a:r>
              <a:rPr lang="en-US" sz="2950" i="1" dirty="0">
                <a:latin typeface="DM Sans"/>
              </a:rPr>
              <a:t>“Who among us is most likely to finish the wine bottle first?”.  </a:t>
            </a:r>
          </a:p>
          <a:p>
            <a:r>
              <a:rPr lang="en-US" sz="2999" dirty="0">
                <a:latin typeface="DM Sans"/>
              </a:rPr>
              <a:t>Each participant votes for another group member and </a:t>
            </a:r>
            <a:r>
              <a:rPr lang="it-IT" sz="2999" dirty="0">
                <a:latin typeface="DM Sans"/>
              </a:rPr>
              <a:t>aggregate </a:t>
            </a:r>
            <a:r>
              <a:rPr lang="it-IT" sz="2999" dirty="0" err="1">
                <a:latin typeface="DM Sans"/>
              </a:rPr>
              <a:t>votes</a:t>
            </a:r>
            <a:r>
              <a:rPr lang="it-IT" sz="2999" dirty="0">
                <a:latin typeface="DM Sans"/>
              </a:rPr>
              <a:t> </a:t>
            </a:r>
            <a:r>
              <a:rPr lang="it-IT" sz="2999" dirty="0" err="1">
                <a:latin typeface="DM Sans"/>
              </a:rPr>
              <a:t>will</a:t>
            </a:r>
            <a:r>
              <a:rPr lang="it-IT" sz="2999" dirty="0">
                <a:latin typeface="DM Sans"/>
              </a:rPr>
              <a:t> be </a:t>
            </a:r>
            <a:r>
              <a:rPr lang="it-IT" sz="2999" dirty="0" err="1">
                <a:latin typeface="DM Sans"/>
              </a:rPr>
              <a:t>displayed</a:t>
            </a:r>
            <a:r>
              <a:rPr lang="it-IT" sz="2999" dirty="0">
                <a:latin typeface="DM Sans"/>
              </a:rPr>
              <a:t> in a leaderboard (</a:t>
            </a:r>
            <a:r>
              <a:rPr lang="it-IT" sz="2999" dirty="0" err="1">
                <a:latin typeface="DM Sans"/>
              </a:rPr>
              <a:t>most</a:t>
            </a:r>
            <a:r>
              <a:rPr lang="it-IT" sz="2999" dirty="0">
                <a:latin typeface="DM Sans"/>
              </a:rPr>
              <a:t> </a:t>
            </a:r>
            <a:r>
              <a:rPr lang="it-IT" sz="2999" dirty="0" err="1">
                <a:latin typeface="DM Sans"/>
              </a:rPr>
              <a:t>voted</a:t>
            </a:r>
            <a:r>
              <a:rPr lang="it-IT" sz="2999" dirty="0">
                <a:latin typeface="DM Sans"/>
              </a:rPr>
              <a:t> </a:t>
            </a:r>
            <a:r>
              <a:rPr lang="it-IT" sz="2999" dirty="0" err="1">
                <a:latin typeface="DM Sans"/>
              </a:rPr>
              <a:t>wins</a:t>
            </a:r>
            <a:r>
              <a:rPr lang="it-IT" sz="2999" dirty="0">
                <a:latin typeface="DM Sans"/>
              </a:rPr>
              <a:t>).</a:t>
            </a:r>
            <a:endParaRPr lang="en-US" sz="2999" dirty="0">
              <a:latin typeface="DM Sans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dirty="0">
                <a:latin typeface="DM Sans"/>
                <a:sym typeface="DM Sans"/>
              </a:rPr>
              <a:t>You can create a new question whenever you want and if you’re out of ideas, just pick a category and a random question will be generated by the system! </a:t>
            </a:r>
            <a:br>
              <a:rPr lang="en-US" sz="2999" u="sng" dirty="0">
                <a:latin typeface="DM Sans"/>
                <a:sym typeface="DM Sans"/>
              </a:rPr>
            </a:br>
            <a:br>
              <a:rPr lang="en-US" sz="2999" dirty="0">
                <a:latin typeface="DM Sans"/>
                <a:sym typeface="DM Sans"/>
              </a:rPr>
            </a:br>
            <a:r>
              <a:rPr lang="en-US" sz="2999" dirty="0">
                <a:latin typeface="DM Sans"/>
                <a:sym typeface="DM Sans"/>
              </a:rPr>
              <a:t>Anyone that has an account can be invited to join the group thanks to an invitation code sent by a participant.</a:t>
            </a:r>
            <a:endParaRPr sz="2999" dirty="0">
              <a:latin typeface="DM Sans"/>
            </a:endParaRPr>
          </a:p>
        </p:txBody>
      </p:sp>
      <p:sp>
        <p:nvSpPr>
          <p:cNvPr id="187" name="Google Shape;187;p17"/>
          <p:cNvSpPr/>
          <p:nvPr/>
        </p:nvSpPr>
        <p:spPr>
          <a:xfrm>
            <a:off x="-606335" y="-838200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 extrusionOk="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Shape 150">
          <a:extLst>
            <a:ext uri="{FF2B5EF4-FFF2-40B4-BE49-F238E27FC236}">
              <a16:creationId xmlns:a16="http://schemas.microsoft.com/office/drawing/2014/main" id="{F66110F0-9AAB-A290-3530-ABE5EC48E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linea, schermata, Diagramma, testo&#10;&#10;Il contenuto generato dall'IA potrebbe non essere corretto.">
            <a:extLst>
              <a:ext uri="{FF2B5EF4-FFF2-40B4-BE49-F238E27FC236}">
                <a16:creationId xmlns:a16="http://schemas.microsoft.com/office/drawing/2014/main" id="{A875ACDC-DC3B-FD54-74BF-4669D7CE9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5" y="3537857"/>
            <a:ext cx="18192289" cy="4975793"/>
          </a:xfrm>
          <a:prstGeom prst="rect">
            <a:avLst/>
          </a:prstGeom>
          <a:ln>
            <a:solidFill>
              <a:srgbClr val="00896B"/>
            </a:solidFill>
          </a:ln>
        </p:spPr>
      </p:pic>
      <p:sp>
        <p:nvSpPr>
          <p:cNvPr id="2" name="Google Shape;184;p17">
            <a:extLst>
              <a:ext uri="{FF2B5EF4-FFF2-40B4-BE49-F238E27FC236}">
                <a16:creationId xmlns:a16="http://schemas.microsoft.com/office/drawing/2014/main" id="{188A819D-884B-6003-6CE3-259661F43125}"/>
              </a:ext>
            </a:extLst>
          </p:cNvPr>
          <p:cNvSpPr txBox="1"/>
          <p:nvPr/>
        </p:nvSpPr>
        <p:spPr>
          <a:xfrm>
            <a:off x="3124413" y="449822"/>
            <a:ext cx="1203917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8000" dirty="0">
                <a:solidFill>
                  <a:srgbClr val="00896B"/>
                </a:solidFill>
                <a:latin typeface="Calisto MT" panose="02040603050505030304" pitchFamily="18" charset="0"/>
                <a:ea typeface="Calistoga"/>
                <a:cs typeface="Calistoga"/>
                <a:sym typeface="Calistoga"/>
              </a:rPr>
              <a:t>SCRUM – Burndown chart</a:t>
            </a:r>
            <a:endParaRPr lang="en-US" sz="8000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4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/>
          <p:nvPr/>
        </p:nvSpPr>
        <p:spPr>
          <a:xfrm>
            <a:off x="2187834" y="1309808"/>
            <a:ext cx="13912332" cy="7667383"/>
          </a:xfrm>
          <a:custGeom>
            <a:avLst/>
            <a:gdLst/>
            <a:ahLst/>
            <a:cxnLst/>
            <a:rect l="l" t="t" r="r" b="b"/>
            <a:pathLst>
              <a:path w="1474811" h="812800" extrusionOk="0">
                <a:moveTo>
                  <a:pt x="737406" y="0"/>
                </a:moveTo>
                <a:cubicBezTo>
                  <a:pt x="330148" y="0"/>
                  <a:pt x="0" y="181951"/>
                  <a:pt x="0" y="406400"/>
                </a:cubicBezTo>
                <a:cubicBezTo>
                  <a:pt x="0" y="630849"/>
                  <a:pt x="330148" y="812800"/>
                  <a:pt x="737406" y="812800"/>
                </a:cubicBezTo>
                <a:cubicBezTo>
                  <a:pt x="1144663" y="812800"/>
                  <a:pt x="1474811" y="630849"/>
                  <a:pt x="1474811" y="406400"/>
                </a:cubicBezTo>
                <a:cubicBezTo>
                  <a:pt x="1474811" y="181951"/>
                  <a:pt x="1144663" y="0"/>
                  <a:pt x="737406" y="0"/>
                </a:cubicBezTo>
                <a:close/>
              </a:path>
            </a:pathLst>
          </a:custGeom>
          <a:solidFill>
            <a:srgbClr val="FFB1C3">
              <a:alpha val="60000"/>
            </a:srgbClr>
          </a:solidFill>
          <a:ln>
            <a:solidFill>
              <a:srgbClr val="FFB1C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" name="Google Shape;269;p23"/>
          <p:cNvSpPr txBox="1"/>
          <p:nvPr/>
        </p:nvSpPr>
        <p:spPr>
          <a:xfrm>
            <a:off x="3492120" y="2388034"/>
            <a:ext cx="11303770" cy="587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9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3"/>
          <p:cNvSpPr txBox="1"/>
          <p:nvPr/>
        </p:nvSpPr>
        <p:spPr>
          <a:xfrm>
            <a:off x="1276421" y="2886289"/>
            <a:ext cx="15735300" cy="49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0" i="0" u="none" strike="noStrike" cap="none" dirty="0">
                <a:solidFill>
                  <a:srgbClr val="00896B"/>
                </a:solidFill>
                <a:latin typeface="Calisto MT" panose="02040603050505030304" pitchFamily="18" charset="0"/>
                <a:ea typeface="Calistoga"/>
                <a:cs typeface="Calistoga"/>
                <a:sym typeface="Calistoga"/>
              </a:rPr>
              <a:t>Thank</a:t>
            </a:r>
            <a:endParaRPr dirty="0">
              <a:latin typeface="Calisto MT" panose="02040603050505030304" pitchFamily="18" charset="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0" i="0" u="none" strike="noStrike" cap="none" dirty="0">
                <a:solidFill>
                  <a:srgbClr val="00896B"/>
                </a:solidFill>
                <a:latin typeface="Calisto MT" panose="02040603050505030304" pitchFamily="18" charset="0"/>
                <a:ea typeface="Calistoga"/>
                <a:cs typeface="Calistoga"/>
                <a:sym typeface="Calistoga"/>
              </a:rPr>
              <a:t>You!</a:t>
            </a:r>
            <a:endParaRPr dirty="0">
              <a:latin typeface="Calisto MT" panose="02040603050505030304" pitchFamily="18" charset="0"/>
            </a:endParaRPr>
          </a:p>
        </p:txBody>
      </p:sp>
      <p:sp>
        <p:nvSpPr>
          <p:cNvPr id="271" name="Google Shape;271;p23"/>
          <p:cNvSpPr/>
          <p:nvPr/>
        </p:nvSpPr>
        <p:spPr>
          <a:xfrm>
            <a:off x="16745102" y="5876685"/>
            <a:ext cx="798143" cy="760412"/>
          </a:xfrm>
          <a:custGeom>
            <a:avLst/>
            <a:gdLst/>
            <a:ahLst/>
            <a:cxnLst/>
            <a:rect l="l" t="t" r="r" b="b"/>
            <a:pathLst>
              <a:path w="798143" h="760412" extrusionOk="0">
                <a:moveTo>
                  <a:pt x="0" y="0"/>
                </a:moveTo>
                <a:lnTo>
                  <a:pt x="798143" y="0"/>
                </a:lnTo>
                <a:lnTo>
                  <a:pt x="798143" y="760412"/>
                </a:lnTo>
                <a:lnTo>
                  <a:pt x="0" y="760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2" name="Google Shape;272;p23"/>
          <p:cNvSpPr/>
          <p:nvPr/>
        </p:nvSpPr>
        <p:spPr>
          <a:xfrm>
            <a:off x="16860229" y="2700347"/>
            <a:ext cx="2069109" cy="1971297"/>
          </a:xfrm>
          <a:custGeom>
            <a:avLst/>
            <a:gdLst/>
            <a:ahLst/>
            <a:cxnLst/>
            <a:rect l="l" t="t" r="r" b="b"/>
            <a:pathLst>
              <a:path w="2069109" h="1971297" extrusionOk="0">
                <a:moveTo>
                  <a:pt x="0" y="0"/>
                </a:moveTo>
                <a:lnTo>
                  <a:pt x="2069109" y="0"/>
                </a:lnTo>
                <a:lnTo>
                  <a:pt x="2069109" y="1971297"/>
                </a:lnTo>
                <a:lnTo>
                  <a:pt x="0" y="19712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3" name="Google Shape;273;p23"/>
          <p:cNvSpPr/>
          <p:nvPr/>
        </p:nvSpPr>
        <p:spPr>
          <a:xfrm>
            <a:off x="480523" y="6541498"/>
            <a:ext cx="2069109" cy="1971297"/>
          </a:xfrm>
          <a:custGeom>
            <a:avLst/>
            <a:gdLst/>
            <a:ahLst/>
            <a:cxnLst/>
            <a:rect l="l" t="t" r="r" b="b"/>
            <a:pathLst>
              <a:path w="2069109" h="1971297" extrusionOk="0">
                <a:moveTo>
                  <a:pt x="0" y="0"/>
                </a:moveTo>
                <a:lnTo>
                  <a:pt x="2069109" y="0"/>
                </a:lnTo>
                <a:lnTo>
                  <a:pt x="2069109" y="1971296"/>
                </a:lnTo>
                <a:lnTo>
                  <a:pt x="0" y="19712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4" name="Google Shape;274;p23"/>
          <p:cNvSpPr/>
          <p:nvPr/>
        </p:nvSpPr>
        <p:spPr>
          <a:xfrm>
            <a:off x="14145226" y="-997005"/>
            <a:ext cx="2866353" cy="2730853"/>
          </a:xfrm>
          <a:custGeom>
            <a:avLst/>
            <a:gdLst/>
            <a:ahLst/>
            <a:cxnLst/>
            <a:rect l="l" t="t" r="r" b="b"/>
            <a:pathLst>
              <a:path w="2866353" h="2730853" extrusionOk="0">
                <a:moveTo>
                  <a:pt x="0" y="0"/>
                </a:moveTo>
                <a:lnTo>
                  <a:pt x="2866353" y="0"/>
                </a:lnTo>
                <a:lnTo>
                  <a:pt x="2866353" y="2730853"/>
                </a:lnTo>
                <a:lnTo>
                  <a:pt x="0" y="27308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5" name="Google Shape;275;p23"/>
          <p:cNvSpPr/>
          <p:nvPr/>
        </p:nvSpPr>
        <p:spPr>
          <a:xfrm>
            <a:off x="11940267" y="368421"/>
            <a:ext cx="798143" cy="760412"/>
          </a:xfrm>
          <a:custGeom>
            <a:avLst/>
            <a:gdLst/>
            <a:ahLst/>
            <a:cxnLst/>
            <a:rect l="l" t="t" r="r" b="b"/>
            <a:pathLst>
              <a:path w="798143" h="760412" extrusionOk="0">
                <a:moveTo>
                  <a:pt x="0" y="0"/>
                </a:moveTo>
                <a:lnTo>
                  <a:pt x="798143" y="0"/>
                </a:lnTo>
                <a:lnTo>
                  <a:pt x="798143" y="760412"/>
                </a:lnTo>
                <a:lnTo>
                  <a:pt x="0" y="760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6" name="Google Shape;276;p23"/>
          <p:cNvSpPr/>
          <p:nvPr/>
        </p:nvSpPr>
        <p:spPr>
          <a:xfrm>
            <a:off x="16745102" y="7411917"/>
            <a:ext cx="3875995" cy="3692767"/>
          </a:xfrm>
          <a:custGeom>
            <a:avLst/>
            <a:gdLst/>
            <a:ahLst/>
            <a:cxnLst/>
            <a:rect l="l" t="t" r="r" b="b"/>
            <a:pathLst>
              <a:path w="3875995" h="3692767" extrusionOk="0">
                <a:moveTo>
                  <a:pt x="0" y="0"/>
                </a:moveTo>
                <a:lnTo>
                  <a:pt x="3875996" y="0"/>
                </a:lnTo>
                <a:lnTo>
                  <a:pt x="3875996" y="3692766"/>
                </a:lnTo>
                <a:lnTo>
                  <a:pt x="0" y="3692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7" name="Google Shape;277;p23"/>
          <p:cNvSpPr/>
          <p:nvPr/>
        </p:nvSpPr>
        <p:spPr>
          <a:xfrm>
            <a:off x="716935" y="4523002"/>
            <a:ext cx="798143" cy="760412"/>
          </a:xfrm>
          <a:custGeom>
            <a:avLst/>
            <a:gdLst/>
            <a:ahLst/>
            <a:cxnLst/>
            <a:rect l="l" t="t" r="r" b="b"/>
            <a:pathLst>
              <a:path w="798143" h="760412" extrusionOk="0">
                <a:moveTo>
                  <a:pt x="0" y="0"/>
                </a:moveTo>
                <a:lnTo>
                  <a:pt x="798143" y="0"/>
                </a:lnTo>
                <a:lnTo>
                  <a:pt x="798143" y="760412"/>
                </a:lnTo>
                <a:lnTo>
                  <a:pt x="0" y="760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8" name="Google Shape;278;p23"/>
          <p:cNvSpPr/>
          <p:nvPr/>
        </p:nvSpPr>
        <p:spPr>
          <a:xfrm>
            <a:off x="480523" y="420429"/>
            <a:ext cx="1487109" cy="1416809"/>
          </a:xfrm>
          <a:custGeom>
            <a:avLst/>
            <a:gdLst/>
            <a:ahLst/>
            <a:cxnLst/>
            <a:rect l="l" t="t" r="r" b="b"/>
            <a:pathLst>
              <a:path w="1487109" h="1416809" extrusionOk="0">
                <a:moveTo>
                  <a:pt x="0" y="0"/>
                </a:moveTo>
                <a:lnTo>
                  <a:pt x="1487109" y="0"/>
                </a:lnTo>
                <a:lnTo>
                  <a:pt x="1487109" y="1416809"/>
                </a:lnTo>
                <a:lnTo>
                  <a:pt x="0" y="1416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9" name="Google Shape;279;p23"/>
          <p:cNvSpPr/>
          <p:nvPr/>
        </p:nvSpPr>
        <p:spPr>
          <a:xfrm>
            <a:off x="3513203" y="-751537"/>
            <a:ext cx="2163626" cy="2061346"/>
          </a:xfrm>
          <a:custGeom>
            <a:avLst/>
            <a:gdLst/>
            <a:ahLst/>
            <a:cxnLst/>
            <a:rect l="l" t="t" r="r" b="b"/>
            <a:pathLst>
              <a:path w="2163626" h="2061346" extrusionOk="0">
                <a:moveTo>
                  <a:pt x="0" y="0"/>
                </a:moveTo>
                <a:lnTo>
                  <a:pt x="2163626" y="0"/>
                </a:lnTo>
                <a:lnTo>
                  <a:pt x="2163626" y="2061345"/>
                </a:lnTo>
                <a:lnTo>
                  <a:pt x="0" y="20613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0" name="Google Shape;280;p23"/>
          <p:cNvSpPr/>
          <p:nvPr/>
        </p:nvSpPr>
        <p:spPr>
          <a:xfrm>
            <a:off x="2549632" y="8977192"/>
            <a:ext cx="3875995" cy="3692767"/>
          </a:xfrm>
          <a:custGeom>
            <a:avLst/>
            <a:gdLst/>
            <a:ahLst/>
            <a:cxnLst/>
            <a:rect l="l" t="t" r="r" b="b"/>
            <a:pathLst>
              <a:path w="3875995" h="3692767" extrusionOk="0">
                <a:moveTo>
                  <a:pt x="0" y="0"/>
                </a:moveTo>
                <a:lnTo>
                  <a:pt x="3875996" y="0"/>
                </a:lnTo>
                <a:lnTo>
                  <a:pt x="3875996" y="3692766"/>
                </a:lnTo>
                <a:lnTo>
                  <a:pt x="0" y="3692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1" name="Google Shape;281;p23"/>
          <p:cNvSpPr/>
          <p:nvPr/>
        </p:nvSpPr>
        <p:spPr>
          <a:xfrm>
            <a:off x="7657358" y="-101070"/>
            <a:ext cx="798143" cy="760412"/>
          </a:xfrm>
          <a:custGeom>
            <a:avLst/>
            <a:gdLst/>
            <a:ahLst/>
            <a:cxnLst/>
            <a:rect l="l" t="t" r="r" b="b"/>
            <a:pathLst>
              <a:path w="798143" h="760412" extrusionOk="0">
                <a:moveTo>
                  <a:pt x="0" y="0"/>
                </a:moveTo>
                <a:lnTo>
                  <a:pt x="798142" y="0"/>
                </a:lnTo>
                <a:lnTo>
                  <a:pt x="798142" y="760412"/>
                </a:lnTo>
                <a:lnTo>
                  <a:pt x="0" y="760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2" name="Google Shape;282;p23"/>
          <p:cNvSpPr/>
          <p:nvPr/>
        </p:nvSpPr>
        <p:spPr>
          <a:xfrm>
            <a:off x="13509294" y="8512794"/>
            <a:ext cx="2069109" cy="1971297"/>
          </a:xfrm>
          <a:custGeom>
            <a:avLst/>
            <a:gdLst/>
            <a:ahLst/>
            <a:cxnLst/>
            <a:rect l="l" t="t" r="r" b="b"/>
            <a:pathLst>
              <a:path w="2069109" h="1971297" extrusionOk="0">
                <a:moveTo>
                  <a:pt x="0" y="0"/>
                </a:moveTo>
                <a:lnTo>
                  <a:pt x="2069109" y="0"/>
                </a:lnTo>
                <a:lnTo>
                  <a:pt x="2069109" y="1971297"/>
                </a:lnTo>
                <a:lnTo>
                  <a:pt x="0" y="19712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3" name="Google Shape;283;p23"/>
          <p:cNvSpPr/>
          <p:nvPr/>
        </p:nvSpPr>
        <p:spPr>
          <a:xfrm>
            <a:off x="8455500" y="9498443"/>
            <a:ext cx="2069109" cy="1971297"/>
          </a:xfrm>
          <a:custGeom>
            <a:avLst/>
            <a:gdLst/>
            <a:ahLst/>
            <a:cxnLst/>
            <a:rect l="l" t="t" r="r" b="b"/>
            <a:pathLst>
              <a:path w="2069109" h="1971297" extrusionOk="0">
                <a:moveTo>
                  <a:pt x="0" y="0"/>
                </a:moveTo>
                <a:lnTo>
                  <a:pt x="2069109" y="0"/>
                </a:lnTo>
                <a:lnTo>
                  <a:pt x="2069109" y="1971296"/>
                </a:lnTo>
                <a:lnTo>
                  <a:pt x="0" y="19712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4" name="Google Shape;284;p23"/>
          <p:cNvSpPr/>
          <p:nvPr/>
        </p:nvSpPr>
        <p:spPr>
          <a:xfrm>
            <a:off x="11541196" y="9158167"/>
            <a:ext cx="798143" cy="760412"/>
          </a:xfrm>
          <a:custGeom>
            <a:avLst/>
            <a:gdLst/>
            <a:ahLst/>
            <a:cxnLst/>
            <a:rect l="l" t="t" r="r" b="b"/>
            <a:pathLst>
              <a:path w="798143" h="760412" extrusionOk="0">
                <a:moveTo>
                  <a:pt x="0" y="0"/>
                </a:moveTo>
                <a:lnTo>
                  <a:pt x="798142" y="0"/>
                </a:lnTo>
                <a:lnTo>
                  <a:pt x="798142" y="760412"/>
                </a:lnTo>
                <a:lnTo>
                  <a:pt x="0" y="760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5" name="Google Shape;285;p23"/>
          <p:cNvSpPr/>
          <p:nvPr/>
        </p:nvSpPr>
        <p:spPr>
          <a:xfrm>
            <a:off x="2150561" y="1733848"/>
            <a:ext cx="798143" cy="760412"/>
          </a:xfrm>
          <a:custGeom>
            <a:avLst/>
            <a:gdLst/>
            <a:ahLst/>
            <a:cxnLst/>
            <a:rect l="l" t="t" r="r" b="b"/>
            <a:pathLst>
              <a:path w="798143" h="760412" extrusionOk="0">
                <a:moveTo>
                  <a:pt x="0" y="0"/>
                </a:moveTo>
                <a:lnTo>
                  <a:pt x="798143" y="0"/>
                </a:lnTo>
                <a:lnTo>
                  <a:pt x="798143" y="760412"/>
                </a:lnTo>
                <a:lnTo>
                  <a:pt x="0" y="760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1528057" y="514350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 extrusionOk="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" name="Google Shape;115;p14"/>
          <p:cNvSpPr/>
          <p:nvPr/>
        </p:nvSpPr>
        <p:spPr>
          <a:xfrm>
            <a:off x="-1484357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 extrusionOk="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6" name="Google Shape;116;p14"/>
          <p:cNvSpPr/>
          <p:nvPr/>
        </p:nvSpPr>
        <p:spPr>
          <a:xfrm>
            <a:off x="14628857" y="514350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 extrusionOk="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7" name="Google Shape;117;p14"/>
          <p:cNvSpPr/>
          <p:nvPr/>
        </p:nvSpPr>
        <p:spPr>
          <a:xfrm>
            <a:off x="14672557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 extrusionOk="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182B7E4F-A60E-C356-1C57-5941D44FE0C2}"/>
              </a:ext>
            </a:extLst>
          </p:cNvPr>
          <p:cNvGrpSpPr/>
          <p:nvPr/>
        </p:nvGrpSpPr>
        <p:grpSpPr>
          <a:xfrm>
            <a:off x="4415923" y="2654502"/>
            <a:ext cx="9304889" cy="1154162"/>
            <a:chOff x="4663030" y="2654502"/>
            <a:chExt cx="9304889" cy="1154162"/>
          </a:xfrm>
        </p:grpSpPr>
        <p:sp>
          <p:nvSpPr>
            <p:cNvPr id="110" name="Google Shape;110;p14"/>
            <p:cNvSpPr txBox="1"/>
            <p:nvPr/>
          </p:nvSpPr>
          <p:spPr>
            <a:xfrm>
              <a:off x="4710393" y="2654502"/>
              <a:ext cx="9257526" cy="11541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0" i="0" u="none" strike="noStrike" cap="none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Log-in and Authentication</a:t>
              </a:r>
              <a:endParaRPr sz="5000" dirty="0"/>
            </a:p>
          </p:txBody>
        </p:sp>
        <p:sp>
          <p:nvSpPr>
            <p:cNvPr id="3" name="Google Shape;337;p24">
              <a:extLst>
                <a:ext uri="{FF2B5EF4-FFF2-40B4-BE49-F238E27FC236}">
                  <a16:creationId xmlns:a16="http://schemas.microsoft.com/office/drawing/2014/main" id="{0BCF0BD8-A1ED-F413-EC02-6DDF0CAC6699}"/>
                </a:ext>
              </a:extLst>
            </p:cNvPr>
            <p:cNvSpPr/>
            <p:nvPr/>
          </p:nvSpPr>
          <p:spPr>
            <a:xfrm>
              <a:off x="4663030" y="3044760"/>
              <a:ext cx="489334" cy="480730"/>
            </a:xfrm>
            <a:custGeom>
              <a:avLst/>
              <a:gdLst/>
              <a:ahLst/>
              <a:cxnLst/>
              <a:rect l="l" t="t" r="r" b="b"/>
              <a:pathLst>
                <a:path w="1974920" h="1881560" extrusionOk="0">
                  <a:moveTo>
                    <a:pt x="0" y="0"/>
                  </a:moveTo>
                  <a:lnTo>
                    <a:pt x="1974919" y="0"/>
                  </a:lnTo>
                  <a:lnTo>
                    <a:pt x="1974919" y="1881560"/>
                  </a:lnTo>
                  <a:lnTo>
                    <a:pt x="0" y="18815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50C66DB3-E8B6-8605-0301-FE5E83360BD5}"/>
              </a:ext>
            </a:extLst>
          </p:cNvPr>
          <p:cNvGrpSpPr/>
          <p:nvPr/>
        </p:nvGrpSpPr>
        <p:grpSpPr>
          <a:xfrm>
            <a:off x="4415923" y="3862206"/>
            <a:ext cx="9155580" cy="1154162"/>
            <a:chOff x="4663030" y="3862206"/>
            <a:chExt cx="9155580" cy="1154162"/>
          </a:xfrm>
        </p:grpSpPr>
        <p:sp>
          <p:nvSpPr>
            <p:cNvPr id="111" name="Google Shape;111;p14"/>
            <p:cNvSpPr txBox="1"/>
            <p:nvPr/>
          </p:nvSpPr>
          <p:spPr>
            <a:xfrm>
              <a:off x="4907697" y="3862206"/>
              <a:ext cx="8910913" cy="11541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0" i="0" u="none" strike="noStrike" cap="none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Group creation and joining</a:t>
              </a:r>
              <a:endParaRPr dirty="0"/>
            </a:p>
          </p:txBody>
        </p:sp>
        <p:sp>
          <p:nvSpPr>
            <p:cNvPr id="4" name="Google Shape;337;p24">
              <a:extLst>
                <a:ext uri="{FF2B5EF4-FFF2-40B4-BE49-F238E27FC236}">
                  <a16:creationId xmlns:a16="http://schemas.microsoft.com/office/drawing/2014/main" id="{2FEFA376-92BE-E48D-EDD4-20C2F60F28A3}"/>
                </a:ext>
              </a:extLst>
            </p:cNvPr>
            <p:cNvSpPr/>
            <p:nvPr/>
          </p:nvSpPr>
          <p:spPr>
            <a:xfrm>
              <a:off x="4663030" y="4290747"/>
              <a:ext cx="489334" cy="480730"/>
            </a:xfrm>
            <a:custGeom>
              <a:avLst/>
              <a:gdLst/>
              <a:ahLst/>
              <a:cxnLst/>
              <a:rect l="l" t="t" r="r" b="b"/>
              <a:pathLst>
                <a:path w="1974920" h="1881560" extrusionOk="0">
                  <a:moveTo>
                    <a:pt x="0" y="0"/>
                  </a:moveTo>
                  <a:lnTo>
                    <a:pt x="1974919" y="0"/>
                  </a:lnTo>
                  <a:lnTo>
                    <a:pt x="1974919" y="1881560"/>
                  </a:lnTo>
                  <a:lnTo>
                    <a:pt x="0" y="18815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55ECBD41-1759-8819-5F92-B048AE6959EE}"/>
              </a:ext>
            </a:extLst>
          </p:cNvPr>
          <p:cNvGrpSpPr/>
          <p:nvPr/>
        </p:nvGrpSpPr>
        <p:grpSpPr>
          <a:xfrm>
            <a:off x="4415923" y="5054651"/>
            <a:ext cx="9211768" cy="1154162"/>
            <a:chOff x="4654204" y="5054651"/>
            <a:chExt cx="9211768" cy="1154162"/>
          </a:xfrm>
        </p:grpSpPr>
        <p:sp>
          <p:nvSpPr>
            <p:cNvPr id="112" name="Google Shape;112;p14"/>
            <p:cNvSpPr txBox="1"/>
            <p:nvPr/>
          </p:nvSpPr>
          <p:spPr>
            <a:xfrm>
              <a:off x="4955059" y="5054651"/>
              <a:ext cx="8910913" cy="11541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dirty="0">
                  <a:latin typeface="DM Sans"/>
                  <a:ea typeface="DM Sans"/>
                  <a:cs typeface="DM Sans"/>
                  <a:sym typeface="DM Sans"/>
                </a:rPr>
                <a:t>Creation of a new question</a:t>
              </a:r>
              <a:endParaRPr dirty="0"/>
            </a:p>
          </p:txBody>
        </p:sp>
        <p:sp>
          <p:nvSpPr>
            <p:cNvPr id="5" name="Google Shape;337;p24">
              <a:extLst>
                <a:ext uri="{FF2B5EF4-FFF2-40B4-BE49-F238E27FC236}">
                  <a16:creationId xmlns:a16="http://schemas.microsoft.com/office/drawing/2014/main" id="{B2484CC5-1AB0-D1B2-78D9-06D5C5FB111B}"/>
                </a:ext>
              </a:extLst>
            </p:cNvPr>
            <p:cNvSpPr/>
            <p:nvPr/>
          </p:nvSpPr>
          <p:spPr>
            <a:xfrm>
              <a:off x="4654204" y="5444909"/>
              <a:ext cx="489334" cy="480730"/>
            </a:xfrm>
            <a:custGeom>
              <a:avLst/>
              <a:gdLst/>
              <a:ahLst/>
              <a:cxnLst/>
              <a:rect l="l" t="t" r="r" b="b"/>
              <a:pathLst>
                <a:path w="1974920" h="1881560" extrusionOk="0">
                  <a:moveTo>
                    <a:pt x="0" y="0"/>
                  </a:moveTo>
                  <a:lnTo>
                    <a:pt x="1974919" y="0"/>
                  </a:lnTo>
                  <a:lnTo>
                    <a:pt x="1974919" y="1881560"/>
                  </a:lnTo>
                  <a:lnTo>
                    <a:pt x="0" y="18815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15392E89-E8C4-DF6F-6D8D-3E0E02DB652D}"/>
              </a:ext>
            </a:extLst>
          </p:cNvPr>
          <p:cNvGrpSpPr/>
          <p:nvPr/>
        </p:nvGrpSpPr>
        <p:grpSpPr>
          <a:xfrm>
            <a:off x="4415923" y="6564716"/>
            <a:ext cx="9684125" cy="1538883"/>
            <a:chOff x="4571649" y="6564716"/>
            <a:chExt cx="9684125" cy="1538883"/>
          </a:xfrm>
        </p:grpSpPr>
        <p:sp>
          <p:nvSpPr>
            <p:cNvPr id="113" name="Google Shape;113;p14"/>
            <p:cNvSpPr txBox="1"/>
            <p:nvPr/>
          </p:nvSpPr>
          <p:spPr>
            <a:xfrm>
              <a:off x="4571649" y="6564716"/>
              <a:ext cx="9684125" cy="1538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5000" b="0" i="0" u="none" strike="noStrike" cap="none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Voting</a:t>
              </a:r>
              <a:r>
                <a:rPr lang="it-IT" sz="5000" b="0" i="0" u="none" strike="noStrike" cap="none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for a group </a:t>
              </a:r>
              <a:r>
                <a:rPr lang="it-IT" sz="5000" b="0" i="0" u="none" strike="noStrike" cap="none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member</a:t>
              </a:r>
              <a:r>
                <a:rPr lang="it-IT" sz="5000" b="0" i="0" u="none" strike="noStrike" cap="none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it-IT" sz="5000" b="0" i="0" u="none" strike="noStrike" cap="none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during</a:t>
              </a:r>
              <a:r>
                <a:rPr lang="it-IT" sz="5000" b="0" i="0" u="none" strike="noStrike" cap="none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the </a:t>
              </a:r>
              <a:r>
                <a:rPr lang="it-IT" sz="5000" b="0" i="0" u="none" strike="noStrike" cap="none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question</a:t>
              </a:r>
              <a:r>
                <a:rPr lang="it-IT" sz="5000" b="0" i="0" u="none" strike="noStrike" cap="none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session</a:t>
              </a:r>
              <a:endParaRPr dirty="0"/>
            </a:p>
          </p:txBody>
        </p:sp>
        <p:sp>
          <p:nvSpPr>
            <p:cNvPr id="6" name="Google Shape;337;p24">
              <a:extLst>
                <a:ext uri="{FF2B5EF4-FFF2-40B4-BE49-F238E27FC236}">
                  <a16:creationId xmlns:a16="http://schemas.microsoft.com/office/drawing/2014/main" id="{7018E667-EC7D-E794-CE1D-3F8DE66A5C53}"/>
                </a:ext>
              </a:extLst>
            </p:cNvPr>
            <p:cNvSpPr/>
            <p:nvPr/>
          </p:nvSpPr>
          <p:spPr>
            <a:xfrm>
              <a:off x="4571649" y="6685358"/>
              <a:ext cx="489334" cy="480730"/>
            </a:xfrm>
            <a:custGeom>
              <a:avLst/>
              <a:gdLst/>
              <a:ahLst/>
              <a:cxnLst/>
              <a:rect l="l" t="t" r="r" b="b"/>
              <a:pathLst>
                <a:path w="1974920" h="1881560" extrusionOk="0">
                  <a:moveTo>
                    <a:pt x="0" y="0"/>
                  </a:moveTo>
                  <a:lnTo>
                    <a:pt x="1974919" y="0"/>
                  </a:lnTo>
                  <a:lnTo>
                    <a:pt x="1974919" y="1881560"/>
                  </a:lnTo>
                  <a:lnTo>
                    <a:pt x="0" y="18815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2B3206E-055A-F499-7165-49321532AC31}"/>
              </a:ext>
            </a:extLst>
          </p:cNvPr>
          <p:cNvGrpSpPr/>
          <p:nvPr/>
        </p:nvGrpSpPr>
        <p:grpSpPr>
          <a:xfrm>
            <a:off x="4415923" y="8580144"/>
            <a:ext cx="9155580" cy="769441"/>
            <a:chOff x="4260197" y="8580144"/>
            <a:chExt cx="9155580" cy="769441"/>
          </a:xfrm>
        </p:grpSpPr>
        <p:sp>
          <p:nvSpPr>
            <p:cNvPr id="2" name="Google Shape;113;p14">
              <a:extLst>
                <a:ext uri="{FF2B5EF4-FFF2-40B4-BE49-F238E27FC236}">
                  <a16:creationId xmlns:a16="http://schemas.microsoft.com/office/drawing/2014/main" id="{6FA50EB9-B338-CC46-0842-C7F9D1B49AC0}"/>
                </a:ext>
              </a:extLst>
            </p:cNvPr>
            <p:cNvSpPr txBox="1"/>
            <p:nvPr/>
          </p:nvSpPr>
          <p:spPr>
            <a:xfrm>
              <a:off x="4260197" y="8580144"/>
              <a:ext cx="9155580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5000" b="0" i="0" u="none" strike="noStrike" cap="none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User </a:t>
              </a:r>
              <a:r>
                <a:rPr lang="it-IT" sz="5000" b="0" i="0" u="none" strike="noStrike" cap="none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profile</a:t>
              </a:r>
              <a:r>
                <a:rPr lang="it-IT" sz="5000" b="0" i="0" u="none" strike="noStrike" cap="none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management</a:t>
              </a:r>
              <a:endParaRPr dirty="0"/>
            </a:p>
          </p:txBody>
        </p:sp>
        <p:sp>
          <p:nvSpPr>
            <p:cNvPr id="7" name="Google Shape;337;p24">
              <a:extLst>
                <a:ext uri="{FF2B5EF4-FFF2-40B4-BE49-F238E27FC236}">
                  <a16:creationId xmlns:a16="http://schemas.microsoft.com/office/drawing/2014/main" id="{8053E8DB-CA19-5564-0F63-27801669A7A6}"/>
                </a:ext>
              </a:extLst>
            </p:cNvPr>
            <p:cNvSpPr/>
            <p:nvPr/>
          </p:nvSpPr>
          <p:spPr>
            <a:xfrm>
              <a:off x="4260197" y="8742676"/>
              <a:ext cx="489334" cy="480730"/>
            </a:xfrm>
            <a:custGeom>
              <a:avLst/>
              <a:gdLst/>
              <a:ahLst/>
              <a:cxnLst/>
              <a:rect l="l" t="t" r="r" b="b"/>
              <a:pathLst>
                <a:path w="1974920" h="1881560" extrusionOk="0">
                  <a:moveTo>
                    <a:pt x="0" y="0"/>
                  </a:moveTo>
                  <a:lnTo>
                    <a:pt x="1974919" y="0"/>
                  </a:lnTo>
                  <a:lnTo>
                    <a:pt x="1974919" y="1881560"/>
                  </a:lnTo>
                  <a:lnTo>
                    <a:pt x="0" y="18815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0" name="Google Shape;184;p17">
            <a:extLst>
              <a:ext uri="{FF2B5EF4-FFF2-40B4-BE49-F238E27FC236}">
                <a16:creationId xmlns:a16="http://schemas.microsoft.com/office/drawing/2014/main" id="{26E1F91E-2B0B-34EC-EE86-7D9D693294E6}"/>
              </a:ext>
            </a:extLst>
          </p:cNvPr>
          <p:cNvSpPr txBox="1"/>
          <p:nvPr/>
        </p:nvSpPr>
        <p:spPr>
          <a:xfrm>
            <a:off x="3124413" y="449822"/>
            <a:ext cx="1203917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00896B"/>
                </a:solidFill>
                <a:latin typeface="Calisto MT" panose="02040603050505030304" pitchFamily="18" charset="0"/>
                <a:ea typeface="Calistoga"/>
                <a:cs typeface="Calistoga"/>
                <a:sym typeface="Calistoga"/>
              </a:rPr>
              <a:t>Key features</a:t>
            </a:r>
            <a:endParaRPr sz="1050" dirty="0">
              <a:latin typeface="Calisto MT" panose="0204060305050503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Shape 249">
          <a:extLst>
            <a:ext uri="{FF2B5EF4-FFF2-40B4-BE49-F238E27FC236}">
              <a16:creationId xmlns:a16="http://schemas.microsoft.com/office/drawing/2014/main" id="{DE90D829-2AA7-0C9E-D751-0E4507332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izzo, cerchio, design&#10;&#10;Il contenuto generato dall'IA potrebbe non essere corretto.">
            <a:extLst>
              <a:ext uri="{FF2B5EF4-FFF2-40B4-BE49-F238E27FC236}">
                <a16:creationId xmlns:a16="http://schemas.microsoft.com/office/drawing/2014/main" id="{798565DA-778C-89B3-7C29-D3657500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628" y="2585347"/>
            <a:ext cx="11800740" cy="6408420"/>
          </a:xfrm>
          <a:prstGeom prst="rect">
            <a:avLst/>
          </a:prstGeom>
          <a:ln w="57150">
            <a:solidFill>
              <a:srgbClr val="00896B"/>
            </a:solidFill>
          </a:ln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FF928204-BB18-EED4-0A99-7406CE7CAB83}"/>
              </a:ext>
            </a:extLst>
          </p:cNvPr>
          <p:cNvGrpSpPr/>
          <p:nvPr/>
        </p:nvGrpSpPr>
        <p:grpSpPr>
          <a:xfrm>
            <a:off x="241399" y="1188486"/>
            <a:ext cx="3838593" cy="3024603"/>
            <a:chOff x="241399" y="1188486"/>
            <a:chExt cx="3838593" cy="3024603"/>
          </a:xfrm>
        </p:grpSpPr>
        <p:sp>
          <p:nvSpPr>
            <p:cNvPr id="252" name="Google Shape;252;p22">
              <a:extLst>
                <a:ext uri="{FF2B5EF4-FFF2-40B4-BE49-F238E27FC236}">
                  <a16:creationId xmlns:a16="http://schemas.microsoft.com/office/drawing/2014/main" id="{CBF74CE1-DC0F-F1B0-6F83-983C495F4C2E}"/>
                </a:ext>
              </a:extLst>
            </p:cNvPr>
            <p:cNvSpPr/>
            <p:nvPr/>
          </p:nvSpPr>
          <p:spPr>
            <a:xfrm flipH="1">
              <a:off x="241399" y="1188486"/>
              <a:ext cx="3838593" cy="3024603"/>
            </a:xfrm>
            <a:custGeom>
              <a:avLst/>
              <a:gdLst/>
              <a:ahLst/>
              <a:cxnLst/>
              <a:rect l="l" t="t" r="r" b="b"/>
              <a:pathLst>
                <a:path w="5026785" h="3893474" extrusionOk="0">
                  <a:moveTo>
                    <a:pt x="0" y="0"/>
                  </a:moveTo>
                  <a:lnTo>
                    <a:pt x="5026786" y="0"/>
                  </a:lnTo>
                  <a:lnTo>
                    <a:pt x="5026786" y="3893473"/>
                  </a:lnTo>
                  <a:lnTo>
                    <a:pt x="0" y="38934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Google Shape;257;p22">
              <a:extLst>
                <a:ext uri="{FF2B5EF4-FFF2-40B4-BE49-F238E27FC236}">
                  <a16:creationId xmlns:a16="http://schemas.microsoft.com/office/drawing/2014/main" id="{32AEA483-EF66-7EC2-9F99-8464CEB3EEBF}"/>
                </a:ext>
              </a:extLst>
            </p:cNvPr>
            <p:cNvSpPr txBox="1"/>
            <p:nvPr/>
          </p:nvSpPr>
          <p:spPr>
            <a:xfrm>
              <a:off x="526218" y="1310197"/>
              <a:ext cx="3268956" cy="1538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bg1"/>
                  </a:solidFill>
                  <a:latin typeface="DM Sans"/>
                </a:rPr>
                <a:t>As a user, I want to create an account using my email or social login, so that I can participate in voting sessions securely.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69398AD-C5E4-7207-19FB-B7EE7E1813E2}"/>
              </a:ext>
            </a:extLst>
          </p:cNvPr>
          <p:cNvGrpSpPr/>
          <p:nvPr/>
        </p:nvGrpSpPr>
        <p:grpSpPr>
          <a:xfrm>
            <a:off x="14197944" y="819154"/>
            <a:ext cx="3683049" cy="3006069"/>
            <a:chOff x="1873055" y="6863255"/>
            <a:chExt cx="3683049" cy="3006069"/>
          </a:xfrm>
        </p:grpSpPr>
        <p:sp>
          <p:nvSpPr>
            <p:cNvPr id="256" name="Google Shape;256;p22">
              <a:extLst>
                <a:ext uri="{FF2B5EF4-FFF2-40B4-BE49-F238E27FC236}">
                  <a16:creationId xmlns:a16="http://schemas.microsoft.com/office/drawing/2014/main" id="{5C49C92E-34C9-114C-2DA0-41FA5245DA1A}"/>
                </a:ext>
              </a:extLst>
            </p:cNvPr>
            <p:cNvSpPr/>
            <p:nvPr/>
          </p:nvSpPr>
          <p:spPr>
            <a:xfrm>
              <a:off x="1873055" y="6863255"/>
              <a:ext cx="3683049" cy="3006069"/>
            </a:xfrm>
            <a:custGeom>
              <a:avLst/>
              <a:gdLst/>
              <a:ahLst/>
              <a:cxnLst/>
              <a:rect l="l" t="t" r="r" b="b"/>
              <a:pathLst>
                <a:path w="4420195" h="4114800" extrusionOk="0">
                  <a:moveTo>
                    <a:pt x="0" y="0"/>
                  </a:moveTo>
                  <a:lnTo>
                    <a:pt x="4420196" y="0"/>
                  </a:lnTo>
                  <a:lnTo>
                    <a:pt x="442019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Google Shape;257;p22">
              <a:extLst>
                <a:ext uri="{FF2B5EF4-FFF2-40B4-BE49-F238E27FC236}">
                  <a16:creationId xmlns:a16="http://schemas.microsoft.com/office/drawing/2014/main" id="{7FEB5995-E459-93AD-3444-066B80109A00}"/>
                </a:ext>
              </a:extLst>
            </p:cNvPr>
            <p:cNvSpPr txBox="1"/>
            <p:nvPr/>
          </p:nvSpPr>
          <p:spPr>
            <a:xfrm>
              <a:off x="2192229" y="7489126"/>
              <a:ext cx="3044700" cy="1538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sz="2000" b="1" i="1" dirty="0">
                  <a:latin typeface="DM Sans"/>
                </a:rPr>
                <a:t>As a user, I want to reset my password in case I forget it, so that I can regain access to my account. </a:t>
              </a:r>
            </a:p>
          </p:txBody>
        </p:sp>
      </p:grpSp>
      <p:sp>
        <p:nvSpPr>
          <p:cNvPr id="8" name="Google Shape;184;p17">
            <a:extLst>
              <a:ext uri="{FF2B5EF4-FFF2-40B4-BE49-F238E27FC236}">
                <a16:creationId xmlns:a16="http://schemas.microsoft.com/office/drawing/2014/main" id="{EA893079-349C-85B4-36C9-5CD6B2A958F9}"/>
              </a:ext>
            </a:extLst>
          </p:cNvPr>
          <p:cNvSpPr txBox="1"/>
          <p:nvPr/>
        </p:nvSpPr>
        <p:spPr>
          <a:xfrm>
            <a:off x="3124413" y="449822"/>
            <a:ext cx="1203917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00896B"/>
                </a:solidFill>
                <a:latin typeface="Calisto MT" panose="02040603050505030304" pitchFamily="18" charset="0"/>
                <a:ea typeface="Calistoga"/>
                <a:cs typeface="Calistoga"/>
                <a:sym typeface="Calistoga"/>
              </a:rPr>
              <a:t>User stories and Mockups</a:t>
            </a:r>
            <a:endParaRPr sz="600" dirty="0">
              <a:latin typeface="Calisto MT" panose="02040603050505030304" pitchFamily="18" charset="0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A643B80-CB93-D898-B9BA-6FEFD186F829}"/>
              </a:ext>
            </a:extLst>
          </p:cNvPr>
          <p:cNvGrpSpPr/>
          <p:nvPr/>
        </p:nvGrpSpPr>
        <p:grpSpPr>
          <a:xfrm>
            <a:off x="14346071" y="8022608"/>
            <a:ext cx="3534922" cy="1942318"/>
            <a:chOff x="-608106" y="1121517"/>
            <a:chExt cx="3534922" cy="1942318"/>
          </a:xfrm>
        </p:grpSpPr>
        <p:sp>
          <p:nvSpPr>
            <p:cNvPr id="253" name="Google Shape;253;p22">
              <a:extLst>
                <a:ext uri="{FF2B5EF4-FFF2-40B4-BE49-F238E27FC236}">
                  <a16:creationId xmlns:a16="http://schemas.microsoft.com/office/drawing/2014/main" id="{3D5E72C5-4484-F67A-696E-349DD725FE4A}"/>
                </a:ext>
              </a:extLst>
            </p:cNvPr>
            <p:cNvSpPr/>
            <p:nvPr/>
          </p:nvSpPr>
          <p:spPr>
            <a:xfrm rot="10800000">
              <a:off x="-608106" y="1121517"/>
              <a:ext cx="3534922" cy="1880102"/>
            </a:xfrm>
            <a:custGeom>
              <a:avLst/>
              <a:gdLst/>
              <a:ahLst/>
              <a:cxnLst/>
              <a:rect l="l" t="t" r="r" b="b"/>
              <a:pathLst>
                <a:path w="4792036" h="4286694" extrusionOk="0">
                  <a:moveTo>
                    <a:pt x="0" y="4286694"/>
                  </a:moveTo>
                  <a:lnTo>
                    <a:pt x="4792036" y="4286694"/>
                  </a:lnTo>
                  <a:lnTo>
                    <a:pt x="4792036" y="0"/>
                  </a:lnTo>
                  <a:lnTo>
                    <a:pt x="0" y="0"/>
                  </a:lnTo>
                  <a:lnTo>
                    <a:pt x="0" y="4286694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Google Shape;257;p22">
              <a:extLst>
                <a:ext uri="{FF2B5EF4-FFF2-40B4-BE49-F238E27FC236}">
                  <a16:creationId xmlns:a16="http://schemas.microsoft.com/office/drawing/2014/main" id="{3D7084E2-9A96-0F1C-6F85-2CDB5472E53A}"/>
                </a:ext>
              </a:extLst>
            </p:cNvPr>
            <p:cNvSpPr txBox="1"/>
            <p:nvPr/>
          </p:nvSpPr>
          <p:spPr>
            <a:xfrm>
              <a:off x="-433227" y="1617285"/>
              <a:ext cx="3044700" cy="144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1" dirty="0">
                  <a:latin typeface="DM Sans"/>
                </a:rPr>
                <a:t>As a user, I want to log in securely, so that my scores and history are saved.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26342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Shape 249">
          <a:extLst>
            <a:ext uri="{FF2B5EF4-FFF2-40B4-BE49-F238E27FC236}">
              <a16:creationId xmlns:a16="http://schemas.microsoft.com/office/drawing/2014/main" id="{DC7EF606-230C-9CC1-C1F0-58E99F2FB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D8BF2A3E-D19E-EEB7-4768-58E994E54446}"/>
              </a:ext>
            </a:extLst>
          </p:cNvPr>
          <p:cNvGrpSpPr/>
          <p:nvPr/>
        </p:nvGrpSpPr>
        <p:grpSpPr>
          <a:xfrm>
            <a:off x="3158018" y="4267782"/>
            <a:ext cx="3493212" cy="2190348"/>
            <a:chOff x="3074010" y="4048326"/>
            <a:chExt cx="3493212" cy="2190348"/>
          </a:xfrm>
        </p:grpSpPr>
        <p:sp>
          <p:nvSpPr>
            <p:cNvPr id="253" name="Google Shape;253;p22">
              <a:extLst>
                <a:ext uri="{FF2B5EF4-FFF2-40B4-BE49-F238E27FC236}">
                  <a16:creationId xmlns:a16="http://schemas.microsoft.com/office/drawing/2014/main" id="{0FB73FB8-3C23-C649-0E54-070A57B9525E}"/>
                </a:ext>
              </a:extLst>
            </p:cNvPr>
            <p:cNvSpPr/>
            <p:nvPr/>
          </p:nvSpPr>
          <p:spPr>
            <a:xfrm rot="10800000" flipH="1">
              <a:off x="3074010" y="4048326"/>
              <a:ext cx="3493212" cy="2190348"/>
            </a:xfrm>
            <a:custGeom>
              <a:avLst/>
              <a:gdLst/>
              <a:ahLst/>
              <a:cxnLst/>
              <a:rect l="l" t="t" r="r" b="b"/>
              <a:pathLst>
                <a:path w="4792036" h="4286694" extrusionOk="0">
                  <a:moveTo>
                    <a:pt x="0" y="4286694"/>
                  </a:moveTo>
                  <a:lnTo>
                    <a:pt x="4792036" y="4286694"/>
                  </a:lnTo>
                  <a:lnTo>
                    <a:pt x="4792036" y="0"/>
                  </a:lnTo>
                  <a:lnTo>
                    <a:pt x="0" y="0"/>
                  </a:lnTo>
                  <a:lnTo>
                    <a:pt x="0" y="4286694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Google Shape;257;p22">
              <a:extLst>
                <a:ext uri="{FF2B5EF4-FFF2-40B4-BE49-F238E27FC236}">
                  <a16:creationId xmlns:a16="http://schemas.microsoft.com/office/drawing/2014/main" id="{26C7619E-0638-F2F1-0D26-16C3061BB0D7}"/>
                </a:ext>
              </a:extLst>
            </p:cNvPr>
            <p:cNvSpPr txBox="1"/>
            <p:nvPr/>
          </p:nvSpPr>
          <p:spPr>
            <a:xfrm>
              <a:off x="3298265" y="4645820"/>
              <a:ext cx="3044700" cy="144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sz="2000" b="1" i="1" dirty="0">
                  <a:latin typeface="DM Sans"/>
                </a:rPr>
                <a:t>As a user, I want to have all groups in the home page, so that I can access them easily.  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5" name="Immagine 4" descr="Immagine che contiene testo, elettronica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E8A4E341-D2E5-1D9B-2BDC-82194783A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548" y="1820515"/>
            <a:ext cx="4152900" cy="8258175"/>
          </a:xfrm>
          <a:prstGeom prst="rect">
            <a:avLst/>
          </a:prstGeom>
          <a:ln w="38100">
            <a:solidFill>
              <a:srgbClr val="00896B"/>
            </a:solidFill>
          </a:ln>
        </p:spPr>
      </p:pic>
      <p:sp>
        <p:nvSpPr>
          <p:cNvPr id="3" name="Google Shape;184;p17">
            <a:extLst>
              <a:ext uri="{FF2B5EF4-FFF2-40B4-BE49-F238E27FC236}">
                <a16:creationId xmlns:a16="http://schemas.microsoft.com/office/drawing/2014/main" id="{7BA8B0AB-A1BF-FB34-26A8-C4F8991A545D}"/>
              </a:ext>
            </a:extLst>
          </p:cNvPr>
          <p:cNvSpPr txBox="1"/>
          <p:nvPr/>
        </p:nvSpPr>
        <p:spPr>
          <a:xfrm>
            <a:off x="3124413" y="449822"/>
            <a:ext cx="1203917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00896B"/>
                </a:solidFill>
                <a:latin typeface="Calisto MT" panose="02040603050505030304" pitchFamily="18" charset="0"/>
                <a:ea typeface="Calistoga"/>
                <a:cs typeface="Calistoga"/>
                <a:sym typeface="Calistoga"/>
              </a:rPr>
              <a:t>User stories and Mockups</a:t>
            </a:r>
            <a:endParaRPr sz="600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Shape 249">
          <a:extLst>
            <a:ext uri="{FF2B5EF4-FFF2-40B4-BE49-F238E27FC236}">
              <a16:creationId xmlns:a16="http://schemas.microsoft.com/office/drawing/2014/main" id="{2E2DA990-5BD4-CED9-34B3-22C3EA598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, schermata, software, Icona del computer&#10;&#10;Il contenuto generato dall'IA potrebbe non essere corretto.">
            <a:extLst>
              <a:ext uri="{FF2B5EF4-FFF2-40B4-BE49-F238E27FC236}">
                <a16:creationId xmlns:a16="http://schemas.microsoft.com/office/drawing/2014/main" id="{E62B7090-EE80-537E-5E47-51DAF4131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355" y="2320651"/>
            <a:ext cx="12147285" cy="6550080"/>
          </a:xfrm>
          <a:prstGeom prst="rect">
            <a:avLst/>
          </a:prstGeom>
          <a:ln w="38100">
            <a:solidFill>
              <a:srgbClr val="00896B"/>
            </a:solidFill>
          </a:ln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8454F574-30F0-7255-3373-94E6F8FA442E}"/>
              </a:ext>
            </a:extLst>
          </p:cNvPr>
          <p:cNvGrpSpPr/>
          <p:nvPr/>
        </p:nvGrpSpPr>
        <p:grpSpPr>
          <a:xfrm>
            <a:off x="14554997" y="449822"/>
            <a:ext cx="3683049" cy="3006069"/>
            <a:chOff x="1780516" y="6957848"/>
            <a:chExt cx="3683049" cy="3006069"/>
          </a:xfrm>
        </p:grpSpPr>
        <p:sp>
          <p:nvSpPr>
            <p:cNvPr id="10" name="Google Shape;256;p22">
              <a:extLst>
                <a:ext uri="{FF2B5EF4-FFF2-40B4-BE49-F238E27FC236}">
                  <a16:creationId xmlns:a16="http://schemas.microsoft.com/office/drawing/2014/main" id="{AB9DABA8-4006-E1ED-6C9D-AF68670C277C}"/>
                </a:ext>
              </a:extLst>
            </p:cNvPr>
            <p:cNvSpPr/>
            <p:nvPr/>
          </p:nvSpPr>
          <p:spPr>
            <a:xfrm>
              <a:off x="1780516" y="6957848"/>
              <a:ext cx="3683049" cy="3006069"/>
            </a:xfrm>
            <a:custGeom>
              <a:avLst/>
              <a:gdLst/>
              <a:ahLst/>
              <a:cxnLst/>
              <a:rect l="l" t="t" r="r" b="b"/>
              <a:pathLst>
                <a:path w="4420195" h="4114800" extrusionOk="0">
                  <a:moveTo>
                    <a:pt x="0" y="0"/>
                  </a:moveTo>
                  <a:lnTo>
                    <a:pt x="4420196" y="0"/>
                  </a:lnTo>
                  <a:lnTo>
                    <a:pt x="442019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Google Shape;257;p22">
              <a:extLst>
                <a:ext uri="{FF2B5EF4-FFF2-40B4-BE49-F238E27FC236}">
                  <a16:creationId xmlns:a16="http://schemas.microsoft.com/office/drawing/2014/main" id="{B5DABA53-0DE4-97E4-A2CE-8D87967A3740}"/>
                </a:ext>
              </a:extLst>
            </p:cNvPr>
            <p:cNvSpPr txBox="1"/>
            <p:nvPr/>
          </p:nvSpPr>
          <p:spPr>
            <a:xfrm>
              <a:off x="2099690" y="7462197"/>
              <a:ext cx="3044700" cy="1754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sz="2000" b="1" i="1" dirty="0">
                  <a:latin typeface="DM Sans"/>
                </a:rPr>
                <a:t>As a session leader, I want to disable the self-voting choice, so that no participant can vote for themselves.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" name="Google Shape;184;p17">
            <a:extLst>
              <a:ext uri="{FF2B5EF4-FFF2-40B4-BE49-F238E27FC236}">
                <a16:creationId xmlns:a16="http://schemas.microsoft.com/office/drawing/2014/main" id="{F7C69F7B-E049-45E6-C475-A9CAEF19A751}"/>
              </a:ext>
            </a:extLst>
          </p:cNvPr>
          <p:cNvSpPr txBox="1"/>
          <p:nvPr/>
        </p:nvSpPr>
        <p:spPr>
          <a:xfrm>
            <a:off x="3124413" y="449822"/>
            <a:ext cx="1203917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00896B"/>
                </a:solidFill>
                <a:latin typeface="Calisto MT" panose="02040603050505030304" pitchFamily="18" charset="0"/>
                <a:ea typeface="Calistoga"/>
                <a:cs typeface="Calistoga"/>
                <a:sym typeface="Calistoga"/>
              </a:rPr>
              <a:t>User stories and Mockups</a:t>
            </a:r>
            <a:endParaRPr sz="600" dirty="0">
              <a:latin typeface="Calisto MT" panose="02040603050505030304" pitchFamily="18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6DE7D6A-D79D-1094-27CC-53415F37B9E4}"/>
              </a:ext>
            </a:extLst>
          </p:cNvPr>
          <p:cNvGrpSpPr/>
          <p:nvPr/>
        </p:nvGrpSpPr>
        <p:grpSpPr>
          <a:xfrm>
            <a:off x="369124" y="7730631"/>
            <a:ext cx="3975673" cy="2280199"/>
            <a:chOff x="870647" y="915805"/>
            <a:chExt cx="3975673" cy="2280199"/>
          </a:xfrm>
        </p:grpSpPr>
        <p:sp>
          <p:nvSpPr>
            <p:cNvPr id="253" name="Google Shape;253;p22">
              <a:extLst>
                <a:ext uri="{FF2B5EF4-FFF2-40B4-BE49-F238E27FC236}">
                  <a16:creationId xmlns:a16="http://schemas.microsoft.com/office/drawing/2014/main" id="{2064B47E-BC8F-8694-7AFD-DB8D86DCC154}"/>
                </a:ext>
              </a:extLst>
            </p:cNvPr>
            <p:cNvSpPr/>
            <p:nvPr/>
          </p:nvSpPr>
          <p:spPr>
            <a:xfrm rot="10800000" flipH="1">
              <a:off x="870647" y="915805"/>
              <a:ext cx="3975673" cy="2229729"/>
            </a:xfrm>
            <a:custGeom>
              <a:avLst/>
              <a:gdLst/>
              <a:ahLst/>
              <a:cxnLst/>
              <a:rect l="l" t="t" r="r" b="b"/>
              <a:pathLst>
                <a:path w="4792036" h="4286694" extrusionOk="0">
                  <a:moveTo>
                    <a:pt x="0" y="4286694"/>
                  </a:moveTo>
                  <a:lnTo>
                    <a:pt x="4792036" y="4286694"/>
                  </a:lnTo>
                  <a:lnTo>
                    <a:pt x="4792036" y="0"/>
                  </a:lnTo>
                  <a:lnTo>
                    <a:pt x="0" y="0"/>
                  </a:lnTo>
                  <a:lnTo>
                    <a:pt x="0" y="4286694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Google Shape;257;p22">
              <a:extLst>
                <a:ext uri="{FF2B5EF4-FFF2-40B4-BE49-F238E27FC236}">
                  <a16:creationId xmlns:a16="http://schemas.microsoft.com/office/drawing/2014/main" id="{921298A1-ACB8-34BE-C682-9262CF8260E4}"/>
                </a:ext>
              </a:extLst>
            </p:cNvPr>
            <p:cNvSpPr txBox="1"/>
            <p:nvPr/>
          </p:nvSpPr>
          <p:spPr>
            <a:xfrm>
              <a:off x="967008" y="1441678"/>
              <a:ext cx="3782949" cy="1754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sz="2000" b="1" i="1" dirty="0">
                  <a:latin typeface="DM Sans"/>
                </a:rPr>
                <a:t>As a session leader, I want to choose a predefined category or enter a custom topic, so that the voting questions are relevant to my group.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09404521-C657-15E8-B542-CF7A1DE3E956}"/>
              </a:ext>
            </a:extLst>
          </p:cNvPr>
          <p:cNvGrpSpPr/>
          <p:nvPr/>
        </p:nvGrpSpPr>
        <p:grpSpPr>
          <a:xfrm>
            <a:off x="369124" y="819155"/>
            <a:ext cx="4330892" cy="2783582"/>
            <a:chOff x="459651" y="4280078"/>
            <a:chExt cx="3683050" cy="2783582"/>
          </a:xfrm>
        </p:grpSpPr>
        <p:sp>
          <p:nvSpPr>
            <p:cNvPr id="252" name="Google Shape;252;p22">
              <a:extLst>
                <a:ext uri="{FF2B5EF4-FFF2-40B4-BE49-F238E27FC236}">
                  <a16:creationId xmlns:a16="http://schemas.microsoft.com/office/drawing/2014/main" id="{C76CFF01-6658-C1CF-FC1F-3AEA559F09E6}"/>
                </a:ext>
              </a:extLst>
            </p:cNvPr>
            <p:cNvSpPr/>
            <p:nvPr/>
          </p:nvSpPr>
          <p:spPr>
            <a:xfrm flipH="1">
              <a:off x="459651" y="4280078"/>
              <a:ext cx="3683050" cy="2783582"/>
            </a:xfrm>
            <a:custGeom>
              <a:avLst/>
              <a:gdLst/>
              <a:ahLst/>
              <a:cxnLst/>
              <a:rect l="l" t="t" r="r" b="b"/>
              <a:pathLst>
                <a:path w="5026785" h="3893474" extrusionOk="0">
                  <a:moveTo>
                    <a:pt x="0" y="0"/>
                  </a:moveTo>
                  <a:lnTo>
                    <a:pt x="5026786" y="0"/>
                  </a:lnTo>
                  <a:lnTo>
                    <a:pt x="5026786" y="3893473"/>
                  </a:lnTo>
                  <a:lnTo>
                    <a:pt x="0" y="38934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Google Shape;257;p22">
              <a:extLst>
                <a:ext uri="{FF2B5EF4-FFF2-40B4-BE49-F238E27FC236}">
                  <a16:creationId xmlns:a16="http://schemas.microsoft.com/office/drawing/2014/main" id="{FBA47781-45A4-ECAE-E594-6FA7F44E3F6B}"/>
                </a:ext>
              </a:extLst>
            </p:cNvPr>
            <p:cNvSpPr txBox="1"/>
            <p:nvPr/>
          </p:nvSpPr>
          <p:spPr>
            <a:xfrm>
              <a:off x="739344" y="4460186"/>
              <a:ext cx="3275707" cy="1538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bg1"/>
                  </a:solidFill>
                  <a:latin typeface="DM Sans"/>
                </a:rPr>
                <a:t>As a user, I want to ask the system to generate a category randomly, so that the voting questions are relevant to my group. 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42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Shape 249">
          <a:extLst>
            <a:ext uri="{FF2B5EF4-FFF2-40B4-BE49-F238E27FC236}">
              <a16:creationId xmlns:a16="http://schemas.microsoft.com/office/drawing/2014/main" id="{2F41BAD7-C629-6A7F-4C6B-74E4FEC02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diagramm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99F5A947-B0EB-29AB-5F47-D4A4B332A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681" y="2044503"/>
            <a:ext cx="14458634" cy="6197994"/>
          </a:xfrm>
          <a:prstGeom prst="rect">
            <a:avLst/>
          </a:prstGeom>
          <a:ln w="38100">
            <a:solidFill>
              <a:srgbClr val="00896B"/>
            </a:solidFill>
          </a:ln>
        </p:spPr>
      </p:pic>
      <p:sp>
        <p:nvSpPr>
          <p:cNvPr id="3" name="Google Shape;184;p17">
            <a:extLst>
              <a:ext uri="{FF2B5EF4-FFF2-40B4-BE49-F238E27FC236}">
                <a16:creationId xmlns:a16="http://schemas.microsoft.com/office/drawing/2014/main" id="{BB1079CB-D5C9-25B6-B290-0E430E779453}"/>
              </a:ext>
            </a:extLst>
          </p:cNvPr>
          <p:cNvSpPr txBox="1"/>
          <p:nvPr/>
        </p:nvSpPr>
        <p:spPr>
          <a:xfrm>
            <a:off x="3124413" y="449822"/>
            <a:ext cx="1203917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00896B"/>
                </a:solidFill>
                <a:latin typeface="Calisto MT" panose="02040603050505030304" pitchFamily="18" charset="0"/>
                <a:ea typeface="Calistoga"/>
                <a:cs typeface="Calistoga"/>
                <a:sym typeface="Calistoga"/>
              </a:rPr>
              <a:t>User stories and Mockups</a:t>
            </a:r>
            <a:endParaRPr sz="600" dirty="0">
              <a:latin typeface="Calisto MT" panose="02040603050505030304" pitchFamily="18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B112B41F-E337-01B6-1ECB-68A0597EC720}"/>
              </a:ext>
            </a:extLst>
          </p:cNvPr>
          <p:cNvGrpSpPr/>
          <p:nvPr/>
        </p:nvGrpSpPr>
        <p:grpSpPr>
          <a:xfrm>
            <a:off x="548640" y="7308407"/>
            <a:ext cx="4330892" cy="2669007"/>
            <a:chOff x="369124" y="-137573"/>
            <a:chExt cx="4330892" cy="2669007"/>
          </a:xfrm>
        </p:grpSpPr>
        <p:sp>
          <p:nvSpPr>
            <p:cNvPr id="6" name="Google Shape;252;p22">
              <a:extLst>
                <a:ext uri="{FF2B5EF4-FFF2-40B4-BE49-F238E27FC236}">
                  <a16:creationId xmlns:a16="http://schemas.microsoft.com/office/drawing/2014/main" id="{1207511B-A74F-A696-63B3-16C441B687A2}"/>
                </a:ext>
              </a:extLst>
            </p:cNvPr>
            <p:cNvSpPr/>
            <p:nvPr/>
          </p:nvSpPr>
          <p:spPr>
            <a:xfrm flipH="1" flipV="1">
              <a:off x="369124" y="-137573"/>
              <a:ext cx="4330892" cy="2669007"/>
            </a:xfrm>
            <a:custGeom>
              <a:avLst/>
              <a:gdLst/>
              <a:ahLst/>
              <a:cxnLst/>
              <a:rect l="l" t="t" r="r" b="b"/>
              <a:pathLst>
                <a:path w="5026785" h="3893474" extrusionOk="0">
                  <a:moveTo>
                    <a:pt x="0" y="0"/>
                  </a:moveTo>
                  <a:lnTo>
                    <a:pt x="5026786" y="0"/>
                  </a:lnTo>
                  <a:lnTo>
                    <a:pt x="5026786" y="3893473"/>
                  </a:lnTo>
                  <a:lnTo>
                    <a:pt x="0" y="38934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Google Shape;257;p22">
              <a:extLst>
                <a:ext uri="{FF2B5EF4-FFF2-40B4-BE49-F238E27FC236}">
                  <a16:creationId xmlns:a16="http://schemas.microsoft.com/office/drawing/2014/main" id="{CB29E017-9016-ADA0-EEB0-B1AB0EEEE247}"/>
                </a:ext>
              </a:extLst>
            </p:cNvPr>
            <p:cNvSpPr txBox="1"/>
            <p:nvPr/>
          </p:nvSpPr>
          <p:spPr>
            <a:xfrm>
              <a:off x="712681" y="1137838"/>
              <a:ext cx="3896953" cy="12311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2000" b="1" i="1" dirty="0">
                  <a:solidFill>
                    <a:schemeClr val="bg1"/>
                  </a:solidFill>
                  <a:latin typeface="DM Sans"/>
                </a:rPr>
                <a:t>As a user, I want to see the final results after voting ends, so that I can see who got the most votes.</a:t>
              </a:r>
              <a:endParaRPr lang="it-IT" sz="2000" b="1" i="1" dirty="0">
                <a:solidFill>
                  <a:schemeClr val="bg1"/>
                </a:solidFill>
                <a:latin typeface="DM Sans"/>
              </a:endParaRP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B693DE56-648B-E4AD-CDB0-5457A9C0CF47}"/>
              </a:ext>
            </a:extLst>
          </p:cNvPr>
          <p:cNvGrpSpPr/>
          <p:nvPr/>
        </p:nvGrpSpPr>
        <p:grpSpPr>
          <a:xfrm>
            <a:off x="14333192" y="7732202"/>
            <a:ext cx="3412028" cy="2245212"/>
            <a:chOff x="866375" y="2898288"/>
            <a:chExt cx="3412028" cy="2245212"/>
          </a:xfrm>
        </p:grpSpPr>
        <p:sp>
          <p:nvSpPr>
            <p:cNvPr id="253" name="Google Shape;253;p22">
              <a:extLst>
                <a:ext uri="{FF2B5EF4-FFF2-40B4-BE49-F238E27FC236}">
                  <a16:creationId xmlns:a16="http://schemas.microsoft.com/office/drawing/2014/main" id="{6C5AD49F-9E4E-7EB5-164D-302168374197}"/>
                </a:ext>
              </a:extLst>
            </p:cNvPr>
            <p:cNvSpPr/>
            <p:nvPr/>
          </p:nvSpPr>
          <p:spPr>
            <a:xfrm rot="10800000">
              <a:off x="866375" y="2898288"/>
              <a:ext cx="3412028" cy="2190348"/>
            </a:xfrm>
            <a:custGeom>
              <a:avLst/>
              <a:gdLst/>
              <a:ahLst/>
              <a:cxnLst/>
              <a:rect l="l" t="t" r="r" b="b"/>
              <a:pathLst>
                <a:path w="4792036" h="4286694" extrusionOk="0">
                  <a:moveTo>
                    <a:pt x="0" y="4286694"/>
                  </a:moveTo>
                  <a:lnTo>
                    <a:pt x="4792036" y="4286694"/>
                  </a:lnTo>
                  <a:lnTo>
                    <a:pt x="4792036" y="0"/>
                  </a:lnTo>
                  <a:lnTo>
                    <a:pt x="0" y="0"/>
                  </a:lnTo>
                  <a:lnTo>
                    <a:pt x="0" y="4286694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Google Shape;257;p22">
              <a:extLst>
                <a:ext uri="{FF2B5EF4-FFF2-40B4-BE49-F238E27FC236}">
                  <a16:creationId xmlns:a16="http://schemas.microsoft.com/office/drawing/2014/main" id="{C8E5C904-4DF8-1967-6711-F122999DE5D5}"/>
                </a:ext>
              </a:extLst>
            </p:cNvPr>
            <p:cNvSpPr txBox="1"/>
            <p:nvPr/>
          </p:nvSpPr>
          <p:spPr>
            <a:xfrm>
              <a:off x="1050039" y="3389174"/>
              <a:ext cx="3044700" cy="1754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sz="2000" b="1" i="1" dirty="0">
                  <a:latin typeface="DM Sans"/>
                </a:rPr>
                <a:t>As a user, I want to vote for one of my friends in response to the question, so that my choice is counted.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21149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Shape 249">
          <a:extLst>
            <a:ext uri="{FF2B5EF4-FFF2-40B4-BE49-F238E27FC236}">
              <a16:creationId xmlns:a16="http://schemas.microsoft.com/office/drawing/2014/main" id="{E24C9E42-B507-58D2-C18D-678FE08F1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F132F2F0-1462-24D4-F3C6-DD95F495A2E8}"/>
              </a:ext>
            </a:extLst>
          </p:cNvPr>
          <p:cNvSpPr txBox="1"/>
          <p:nvPr/>
        </p:nvSpPr>
        <p:spPr>
          <a:xfrm>
            <a:off x="7714593" y="7950651"/>
            <a:ext cx="9144000" cy="300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endParaRPr lang="en-US" sz="2000" b="1" i="1">
              <a:latin typeface="DM Sans"/>
            </a:endParaRPr>
          </a:p>
        </p:txBody>
      </p:sp>
      <p:sp>
        <p:nvSpPr>
          <p:cNvPr id="16" name="Google Shape;257;p22">
            <a:extLst>
              <a:ext uri="{FF2B5EF4-FFF2-40B4-BE49-F238E27FC236}">
                <a16:creationId xmlns:a16="http://schemas.microsoft.com/office/drawing/2014/main" id="{BC200AC0-AD25-C19F-1AF4-C4218F2E8115}"/>
              </a:ext>
            </a:extLst>
          </p:cNvPr>
          <p:cNvSpPr txBox="1"/>
          <p:nvPr/>
        </p:nvSpPr>
        <p:spPr>
          <a:xfrm>
            <a:off x="12105209" y="8171100"/>
            <a:ext cx="4219724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2000" b="1" i="1">
                <a:solidFill>
                  <a:srgbClr val="F9F3E5"/>
                </a:solidFill>
                <a:latin typeface="DM Sans"/>
              </a:rPr>
              <a:t>As a user, I want to earn points when I receive the most votes, so that I can track my progress.</a:t>
            </a:r>
          </a:p>
          <a:p>
            <a:pPr algn="ctr"/>
            <a:endParaRPr>
              <a:solidFill>
                <a:srgbClr val="F9F3E5"/>
              </a:solidFill>
            </a:endParaRPr>
          </a:p>
        </p:txBody>
      </p:sp>
      <p:pic>
        <p:nvPicPr>
          <p:cNvPr id="3" name="Immagine 2" descr="Immagine che contiene testo, diagramma, Piano, Parallelo&#10;&#10;Il contenuto generato dall'IA potrebbe non essere corretto.">
            <a:extLst>
              <a:ext uri="{FF2B5EF4-FFF2-40B4-BE49-F238E27FC236}">
                <a16:creationId xmlns:a16="http://schemas.microsoft.com/office/drawing/2014/main" id="{BE91FE09-AD25-4C04-7665-51956008E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413" y="1586252"/>
            <a:ext cx="11974548" cy="8250926"/>
          </a:xfrm>
          <a:prstGeom prst="rect">
            <a:avLst/>
          </a:prstGeom>
          <a:ln w="38100">
            <a:solidFill>
              <a:srgbClr val="00896B"/>
            </a:solidFill>
          </a:ln>
        </p:spPr>
      </p:pic>
      <p:sp>
        <p:nvSpPr>
          <p:cNvPr id="2" name="Google Shape;184;p17">
            <a:extLst>
              <a:ext uri="{FF2B5EF4-FFF2-40B4-BE49-F238E27FC236}">
                <a16:creationId xmlns:a16="http://schemas.microsoft.com/office/drawing/2014/main" id="{2ABD79A4-23B7-B9D9-9A8A-DA4FA45CBAE7}"/>
              </a:ext>
            </a:extLst>
          </p:cNvPr>
          <p:cNvSpPr txBox="1"/>
          <p:nvPr/>
        </p:nvSpPr>
        <p:spPr>
          <a:xfrm>
            <a:off x="3124413" y="449822"/>
            <a:ext cx="1203917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00896B"/>
                </a:solidFill>
                <a:latin typeface="Calisto MT" panose="02040603050505030304" pitchFamily="18" charset="0"/>
                <a:ea typeface="Calistoga"/>
                <a:cs typeface="Calistoga"/>
                <a:sym typeface="Calistoga"/>
              </a:rPr>
              <a:t>User stories and Mockups</a:t>
            </a:r>
            <a:endParaRPr sz="600" dirty="0">
              <a:latin typeface="Calisto MT" panose="02040603050505030304" pitchFamily="18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C9D1DB2D-DA1D-189D-06CB-5399D45A1599}"/>
              </a:ext>
            </a:extLst>
          </p:cNvPr>
          <p:cNvGrpSpPr/>
          <p:nvPr/>
        </p:nvGrpSpPr>
        <p:grpSpPr>
          <a:xfrm>
            <a:off x="324714" y="6849219"/>
            <a:ext cx="4219724" cy="2987959"/>
            <a:chOff x="1352078" y="4632905"/>
            <a:chExt cx="4219724" cy="2987959"/>
          </a:xfrm>
        </p:grpSpPr>
        <p:sp>
          <p:nvSpPr>
            <p:cNvPr id="252" name="Google Shape;252;p22">
              <a:extLst>
                <a:ext uri="{FF2B5EF4-FFF2-40B4-BE49-F238E27FC236}">
                  <a16:creationId xmlns:a16="http://schemas.microsoft.com/office/drawing/2014/main" id="{696F3ADD-EF62-86E0-91F7-DBBBEE4E3291}"/>
                </a:ext>
              </a:extLst>
            </p:cNvPr>
            <p:cNvSpPr/>
            <p:nvPr/>
          </p:nvSpPr>
          <p:spPr>
            <a:xfrm flipH="1" flipV="1">
              <a:off x="1352078" y="4632905"/>
              <a:ext cx="4219724" cy="2896518"/>
            </a:xfrm>
            <a:custGeom>
              <a:avLst/>
              <a:gdLst/>
              <a:ahLst/>
              <a:cxnLst/>
              <a:rect l="l" t="t" r="r" b="b"/>
              <a:pathLst>
                <a:path w="5026785" h="3893474" extrusionOk="0">
                  <a:moveTo>
                    <a:pt x="0" y="0"/>
                  </a:moveTo>
                  <a:lnTo>
                    <a:pt x="5026786" y="0"/>
                  </a:lnTo>
                  <a:lnTo>
                    <a:pt x="5026786" y="3893473"/>
                  </a:lnTo>
                  <a:lnTo>
                    <a:pt x="0" y="38934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Google Shape;257;p22">
              <a:extLst>
                <a:ext uri="{FF2B5EF4-FFF2-40B4-BE49-F238E27FC236}">
                  <a16:creationId xmlns:a16="http://schemas.microsoft.com/office/drawing/2014/main" id="{FE0BC14E-47C0-9BC0-3181-8C397F46B502}"/>
                </a:ext>
              </a:extLst>
            </p:cNvPr>
            <p:cNvSpPr txBox="1"/>
            <p:nvPr/>
          </p:nvSpPr>
          <p:spPr>
            <a:xfrm>
              <a:off x="1352078" y="5866538"/>
              <a:ext cx="3969729" cy="1754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bg1"/>
                  </a:solidFill>
                  <a:latin typeface="DM Sans"/>
                </a:rPr>
                <a:t>As a user, I want to create a voting session and invite my friends via a code, so that we can vote together and I can become the session leader.</a:t>
              </a:r>
            </a:p>
            <a:p>
              <a:pPr algn="ctr"/>
              <a:endParaRPr dirty="0">
                <a:solidFill>
                  <a:srgbClr val="F9F3E5"/>
                </a:solidFill>
              </a:endParaRPr>
            </a:p>
          </p:txBody>
        </p: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45D1A195-AC40-EE78-7D0D-2645DE5ECFE9}"/>
              </a:ext>
            </a:extLst>
          </p:cNvPr>
          <p:cNvGrpSpPr/>
          <p:nvPr/>
        </p:nvGrpSpPr>
        <p:grpSpPr>
          <a:xfrm>
            <a:off x="14360289" y="819154"/>
            <a:ext cx="3236976" cy="2141397"/>
            <a:chOff x="1156818" y="2629649"/>
            <a:chExt cx="3236976" cy="2141397"/>
          </a:xfrm>
        </p:grpSpPr>
        <p:sp>
          <p:nvSpPr>
            <p:cNvPr id="253" name="Google Shape;253;p22">
              <a:extLst>
                <a:ext uri="{FF2B5EF4-FFF2-40B4-BE49-F238E27FC236}">
                  <a16:creationId xmlns:a16="http://schemas.microsoft.com/office/drawing/2014/main" id="{F2BE8F64-0E7E-3CFD-F5D1-D2196ED6D9D3}"/>
                </a:ext>
              </a:extLst>
            </p:cNvPr>
            <p:cNvSpPr/>
            <p:nvPr/>
          </p:nvSpPr>
          <p:spPr>
            <a:xfrm rot="10800000" flipV="1">
              <a:off x="1156818" y="2629649"/>
              <a:ext cx="3236976" cy="2141397"/>
            </a:xfrm>
            <a:custGeom>
              <a:avLst/>
              <a:gdLst/>
              <a:ahLst/>
              <a:cxnLst/>
              <a:rect l="l" t="t" r="r" b="b"/>
              <a:pathLst>
                <a:path w="4792036" h="4286694" extrusionOk="0">
                  <a:moveTo>
                    <a:pt x="0" y="4286694"/>
                  </a:moveTo>
                  <a:lnTo>
                    <a:pt x="4792036" y="4286694"/>
                  </a:lnTo>
                  <a:lnTo>
                    <a:pt x="4792036" y="0"/>
                  </a:lnTo>
                  <a:lnTo>
                    <a:pt x="0" y="0"/>
                  </a:lnTo>
                  <a:lnTo>
                    <a:pt x="0" y="4286694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Google Shape;257;p22">
              <a:extLst>
                <a:ext uri="{FF2B5EF4-FFF2-40B4-BE49-F238E27FC236}">
                  <a16:creationId xmlns:a16="http://schemas.microsoft.com/office/drawing/2014/main" id="{E359F1CB-8898-9BDD-4769-8CB7B4B0421C}"/>
                </a:ext>
              </a:extLst>
            </p:cNvPr>
            <p:cNvSpPr txBox="1"/>
            <p:nvPr/>
          </p:nvSpPr>
          <p:spPr>
            <a:xfrm>
              <a:off x="1252956" y="2813569"/>
              <a:ext cx="3044700" cy="144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sz="2000" b="1" i="1" dirty="0">
                  <a:latin typeface="DM Sans"/>
                </a:rPr>
                <a:t>As a user, I want to see a leaderboard of my friends, so that I can compare scores.</a:t>
              </a:r>
            </a:p>
            <a:p>
              <a:pPr algn="ctr"/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3439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Shape 249">
          <a:extLst>
            <a:ext uri="{FF2B5EF4-FFF2-40B4-BE49-F238E27FC236}">
              <a16:creationId xmlns:a16="http://schemas.microsoft.com/office/drawing/2014/main" id="{91A44124-2AA8-E020-5299-E02BC34CC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diagramma, schermata, schizzo&#10;&#10;Il contenuto generato dall'IA potrebbe non essere corretto.">
            <a:extLst>
              <a:ext uri="{FF2B5EF4-FFF2-40B4-BE49-F238E27FC236}">
                <a16:creationId xmlns:a16="http://schemas.microsoft.com/office/drawing/2014/main" id="{66F479BA-E21A-2C1F-2E6B-ED5E9699A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050" y="1974598"/>
            <a:ext cx="11405895" cy="6337804"/>
          </a:xfrm>
          <a:prstGeom prst="rect">
            <a:avLst/>
          </a:prstGeom>
          <a:ln w="38100">
            <a:solidFill>
              <a:srgbClr val="00896B"/>
            </a:solidFill>
          </a:ln>
        </p:spPr>
      </p:pic>
      <p:sp>
        <p:nvSpPr>
          <p:cNvPr id="2" name="Google Shape;184;p17">
            <a:extLst>
              <a:ext uri="{FF2B5EF4-FFF2-40B4-BE49-F238E27FC236}">
                <a16:creationId xmlns:a16="http://schemas.microsoft.com/office/drawing/2014/main" id="{527988E0-5794-69A1-29F1-0EF15CE9B744}"/>
              </a:ext>
            </a:extLst>
          </p:cNvPr>
          <p:cNvSpPr txBox="1"/>
          <p:nvPr/>
        </p:nvSpPr>
        <p:spPr>
          <a:xfrm>
            <a:off x="3124413" y="449822"/>
            <a:ext cx="1203917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00896B"/>
                </a:solidFill>
                <a:latin typeface="Calisto MT" panose="02040603050505030304" pitchFamily="18" charset="0"/>
                <a:ea typeface="Calistoga"/>
                <a:cs typeface="Calistoga"/>
                <a:sym typeface="Calistoga"/>
              </a:rPr>
              <a:t>User stories and Mockups</a:t>
            </a:r>
            <a:endParaRPr sz="600" dirty="0">
              <a:latin typeface="Calisto MT" panose="02040603050505030304" pitchFamily="18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1617C0FD-BF06-48BB-0924-37183C8FE65A}"/>
              </a:ext>
            </a:extLst>
          </p:cNvPr>
          <p:cNvGrpSpPr/>
          <p:nvPr/>
        </p:nvGrpSpPr>
        <p:grpSpPr>
          <a:xfrm>
            <a:off x="14184500" y="819154"/>
            <a:ext cx="3683049" cy="3006069"/>
            <a:chOff x="1780516" y="6957848"/>
            <a:chExt cx="3683049" cy="3006069"/>
          </a:xfrm>
        </p:grpSpPr>
        <p:sp>
          <p:nvSpPr>
            <p:cNvPr id="10" name="Google Shape;256;p22">
              <a:extLst>
                <a:ext uri="{FF2B5EF4-FFF2-40B4-BE49-F238E27FC236}">
                  <a16:creationId xmlns:a16="http://schemas.microsoft.com/office/drawing/2014/main" id="{05271CB7-2C86-73BD-E071-42ADCB938A76}"/>
                </a:ext>
              </a:extLst>
            </p:cNvPr>
            <p:cNvSpPr/>
            <p:nvPr/>
          </p:nvSpPr>
          <p:spPr>
            <a:xfrm>
              <a:off x="1780516" y="6957848"/>
              <a:ext cx="3683049" cy="3006069"/>
            </a:xfrm>
            <a:custGeom>
              <a:avLst/>
              <a:gdLst/>
              <a:ahLst/>
              <a:cxnLst/>
              <a:rect l="l" t="t" r="r" b="b"/>
              <a:pathLst>
                <a:path w="4420195" h="4114800" extrusionOk="0">
                  <a:moveTo>
                    <a:pt x="0" y="0"/>
                  </a:moveTo>
                  <a:lnTo>
                    <a:pt x="4420196" y="0"/>
                  </a:lnTo>
                  <a:lnTo>
                    <a:pt x="442019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Google Shape;257;p22">
              <a:extLst>
                <a:ext uri="{FF2B5EF4-FFF2-40B4-BE49-F238E27FC236}">
                  <a16:creationId xmlns:a16="http://schemas.microsoft.com/office/drawing/2014/main" id="{EB3B32AB-BFDD-722F-971D-9C3EF45B2521}"/>
                </a:ext>
              </a:extLst>
            </p:cNvPr>
            <p:cNvSpPr txBox="1"/>
            <p:nvPr/>
          </p:nvSpPr>
          <p:spPr>
            <a:xfrm>
              <a:off x="2099690" y="7462197"/>
              <a:ext cx="3044700" cy="2062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sz="2000" b="1" i="1" dirty="0">
                  <a:latin typeface="DM Sans"/>
                </a:rPr>
                <a:t>As a user, I want to see my position on the leaderboard, so that I know where I rank in the group.</a:t>
              </a:r>
            </a:p>
            <a:p>
              <a:pPr algn="ctr"/>
              <a:endParaRPr lang="en-US" sz="2000" b="1" i="1" dirty="0">
                <a:latin typeface="DM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790267D2-132B-9BDC-1B1A-2A538FE77E18}"/>
              </a:ext>
            </a:extLst>
          </p:cNvPr>
          <p:cNvGrpSpPr/>
          <p:nvPr/>
        </p:nvGrpSpPr>
        <p:grpSpPr>
          <a:xfrm>
            <a:off x="420446" y="6875741"/>
            <a:ext cx="4054660" cy="2873322"/>
            <a:chOff x="4310514" y="61500"/>
            <a:chExt cx="4054660" cy="2873322"/>
          </a:xfrm>
        </p:grpSpPr>
        <p:sp>
          <p:nvSpPr>
            <p:cNvPr id="252" name="Google Shape;252;p22">
              <a:extLst>
                <a:ext uri="{FF2B5EF4-FFF2-40B4-BE49-F238E27FC236}">
                  <a16:creationId xmlns:a16="http://schemas.microsoft.com/office/drawing/2014/main" id="{9E40BAAD-D896-1001-7732-BF482E23673B}"/>
                </a:ext>
              </a:extLst>
            </p:cNvPr>
            <p:cNvSpPr/>
            <p:nvPr/>
          </p:nvSpPr>
          <p:spPr>
            <a:xfrm flipH="1" flipV="1">
              <a:off x="4310514" y="61500"/>
              <a:ext cx="4054660" cy="2873322"/>
            </a:xfrm>
            <a:custGeom>
              <a:avLst/>
              <a:gdLst/>
              <a:ahLst/>
              <a:cxnLst/>
              <a:rect l="l" t="t" r="r" b="b"/>
              <a:pathLst>
                <a:path w="5026785" h="3893474" extrusionOk="0">
                  <a:moveTo>
                    <a:pt x="0" y="0"/>
                  </a:moveTo>
                  <a:lnTo>
                    <a:pt x="5026786" y="0"/>
                  </a:lnTo>
                  <a:lnTo>
                    <a:pt x="5026786" y="3893473"/>
                  </a:lnTo>
                  <a:lnTo>
                    <a:pt x="0" y="38934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Google Shape;257;p22">
              <a:extLst>
                <a:ext uri="{FF2B5EF4-FFF2-40B4-BE49-F238E27FC236}">
                  <a16:creationId xmlns:a16="http://schemas.microsoft.com/office/drawing/2014/main" id="{BB8601C6-858B-B8CB-60FD-5FBDE539A754}"/>
                </a:ext>
              </a:extLst>
            </p:cNvPr>
            <p:cNvSpPr txBox="1"/>
            <p:nvPr/>
          </p:nvSpPr>
          <p:spPr>
            <a:xfrm>
              <a:off x="4653439" y="1395939"/>
              <a:ext cx="3442006" cy="1538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bg1"/>
                  </a:solidFill>
                  <a:latin typeface="DM Sans"/>
                </a:rPr>
                <a:t>As a user, I want to log out of my account securely, so that I can protect my data on shared devices.  </a:t>
              </a:r>
            </a:p>
            <a:p>
              <a:pPr algn="ctr"/>
              <a:endParaRPr lang="en-US" sz="2000" b="1" i="1" dirty="0">
                <a:solidFill>
                  <a:srgbClr val="F9F3E5"/>
                </a:solidFill>
                <a:latin typeface="DM Sans"/>
              </a:endParaRPr>
            </a:p>
          </p:txBody>
        </p: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2F3276A3-4A71-DE51-99E0-4BF0B84FCFE6}"/>
              </a:ext>
            </a:extLst>
          </p:cNvPr>
          <p:cNvGrpSpPr/>
          <p:nvPr/>
        </p:nvGrpSpPr>
        <p:grpSpPr>
          <a:xfrm>
            <a:off x="13294188" y="7720861"/>
            <a:ext cx="4230436" cy="2028202"/>
            <a:chOff x="987106" y="982879"/>
            <a:chExt cx="4230436" cy="2028202"/>
          </a:xfrm>
        </p:grpSpPr>
        <p:sp>
          <p:nvSpPr>
            <p:cNvPr id="253" name="Google Shape;253;p22">
              <a:extLst>
                <a:ext uri="{FF2B5EF4-FFF2-40B4-BE49-F238E27FC236}">
                  <a16:creationId xmlns:a16="http://schemas.microsoft.com/office/drawing/2014/main" id="{C4107E33-2C42-1416-B4A1-433756AD289F}"/>
                </a:ext>
              </a:extLst>
            </p:cNvPr>
            <p:cNvSpPr/>
            <p:nvPr/>
          </p:nvSpPr>
          <p:spPr>
            <a:xfrm rot="10800000">
              <a:off x="987106" y="982879"/>
              <a:ext cx="4230436" cy="2028202"/>
            </a:xfrm>
            <a:custGeom>
              <a:avLst/>
              <a:gdLst/>
              <a:ahLst/>
              <a:cxnLst/>
              <a:rect l="l" t="t" r="r" b="b"/>
              <a:pathLst>
                <a:path w="4792036" h="4286694" extrusionOk="0">
                  <a:moveTo>
                    <a:pt x="0" y="4286694"/>
                  </a:moveTo>
                  <a:lnTo>
                    <a:pt x="4792036" y="4286694"/>
                  </a:lnTo>
                  <a:lnTo>
                    <a:pt x="4792036" y="0"/>
                  </a:lnTo>
                  <a:lnTo>
                    <a:pt x="0" y="0"/>
                  </a:lnTo>
                  <a:lnTo>
                    <a:pt x="0" y="4286694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Google Shape;257;p22">
              <a:extLst>
                <a:ext uri="{FF2B5EF4-FFF2-40B4-BE49-F238E27FC236}">
                  <a16:creationId xmlns:a16="http://schemas.microsoft.com/office/drawing/2014/main" id="{D0A3C65E-84BE-74E1-09B6-6BE7A5AADB37}"/>
                </a:ext>
              </a:extLst>
            </p:cNvPr>
            <p:cNvSpPr txBox="1"/>
            <p:nvPr/>
          </p:nvSpPr>
          <p:spPr>
            <a:xfrm>
              <a:off x="1063372" y="1493579"/>
              <a:ext cx="4081018" cy="144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sz="2000" b="1" i="1" dirty="0">
                  <a:latin typeface="DM Sans"/>
                </a:rPr>
                <a:t>As a user, I want to edit my profile (e.g., name, profile picture), so that my friends can recognize me easily in the app. </a:t>
              </a:r>
            </a:p>
            <a:p>
              <a:pPr algn="ctr"/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10543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b33c5a5-8b00-4df1-b012-4e631510f58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38F35479BC1A4CA35F1F8499168EFD" ma:contentTypeVersion="10" ma:contentTypeDescription="Create a new document." ma:contentTypeScope="" ma:versionID="0224dd0f71c8a1eda08d1ce3f840c6a2">
  <xsd:schema xmlns:xsd="http://www.w3.org/2001/XMLSchema" xmlns:xs="http://www.w3.org/2001/XMLSchema" xmlns:p="http://schemas.microsoft.com/office/2006/metadata/properties" xmlns:ns3="cb33c5a5-8b00-4df1-b012-4e631510f58a" targetNamespace="http://schemas.microsoft.com/office/2006/metadata/properties" ma:root="true" ma:fieldsID="fa49c806dc4e1d7bcfdd7e709c526779" ns3:_="">
    <xsd:import namespace="cb33c5a5-8b00-4df1-b012-4e631510f58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33c5a5-8b00-4df1-b012-4e631510f5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FF6D29-5808-4793-8E0E-EAA680A6DB17}">
  <ds:schemaRefs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cb33c5a5-8b00-4df1-b012-4e631510f58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1BB957B-2A55-451F-83BF-E040E8E4B4DB}">
  <ds:schemaRefs>
    <ds:schemaRef ds:uri="cb33c5a5-8b00-4df1-b012-4e631510f5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CB0C4AA-7F77-477E-AB25-22DE0DF425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1078</Words>
  <Application>Microsoft Office PowerPoint</Application>
  <PresentationFormat>Personalizzato</PresentationFormat>
  <Paragraphs>93</Paragraphs>
  <Slides>21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9" baseType="lpstr">
      <vt:lpstr>-apple-system</vt:lpstr>
      <vt:lpstr>Arial</vt:lpstr>
      <vt:lpstr>Calibri</vt:lpstr>
      <vt:lpstr>Calisto MT</vt:lpstr>
      <vt:lpstr>Calistoga</vt:lpstr>
      <vt:lpstr>Cambria Math</vt:lpstr>
      <vt:lpstr>DM Sans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anton</dc:creator>
  <cp:lastModifiedBy>Antonella Mei</cp:lastModifiedBy>
  <cp:revision>18</cp:revision>
  <dcterms:modified xsi:type="dcterms:W3CDTF">2025-09-18T09:01:41Z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0x0101001038F35479BC1A4CA35F1F8499168EFD</vt:lpwstr>
  </property>
</Properties>
</file>